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437" r:id="rId2"/>
    <p:sldId id="260" r:id="rId3"/>
    <p:sldId id="438" r:id="rId4"/>
    <p:sldId id="439" r:id="rId5"/>
    <p:sldId id="266" r:id="rId6"/>
    <p:sldId id="262" r:id="rId7"/>
    <p:sldId id="440" r:id="rId8"/>
    <p:sldId id="446" r:id="rId9"/>
    <p:sldId id="441" r:id="rId10"/>
    <p:sldId id="442" r:id="rId11"/>
    <p:sldId id="443" r:id="rId12"/>
    <p:sldId id="444" r:id="rId13"/>
    <p:sldId id="445" r:id="rId14"/>
    <p:sldId id="263" r:id="rId15"/>
    <p:sldId id="264" r:id="rId16"/>
    <p:sldId id="265" r:id="rId17"/>
    <p:sldId id="270" r:id="rId18"/>
    <p:sldId id="271" r:id="rId19"/>
    <p:sldId id="433" r:id="rId20"/>
    <p:sldId id="434" r:id="rId21"/>
    <p:sldId id="436" r:id="rId22"/>
    <p:sldId id="398" r:id="rId23"/>
    <p:sldId id="416" r:id="rId24"/>
    <p:sldId id="403" r:id="rId25"/>
    <p:sldId id="427" r:id="rId26"/>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660" y="-108"/>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0" name="Shape 140"/>
          <p:cNvSpPr>
            <a:spLocks noGrp="1" noRot="1" noChangeAspect="1"/>
          </p:cNvSpPr>
          <p:nvPr>
            <p:ph type="sldImg"/>
          </p:nvPr>
        </p:nvSpPr>
        <p:spPr>
          <a:xfrm>
            <a:off x="1143000" y="685800"/>
            <a:ext cx="4572000" cy="3429000"/>
          </a:xfrm>
          <a:prstGeom prst="rect">
            <a:avLst/>
          </a:prstGeom>
        </p:spPr>
        <p:txBody>
          <a:bodyPr/>
          <a:lstStyle/>
          <a:p>
            <a:endParaRPr/>
          </a:p>
        </p:txBody>
      </p:sp>
      <p:sp>
        <p:nvSpPr>
          <p:cNvPr id="141" name="Shape 14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FCCDFB8-CE1E-4CEA-A9A7-0392F69410F3}" type="slidenum">
              <a:rPr lang="en-US" smtClean="0"/>
              <a:pPr/>
              <a:t>10</a:t>
            </a:fld>
            <a:endParaRPr lang="en-US"/>
          </a:p>
        </p:txBody>
      </p:sp>
    </p:spTree>
    <p:extLst>
      <p:ext uri="{BB962C8B-B14F-4D97-AF65-F5344CB8AC3E}">
        <p14:creationId xmlns="" xmlns:p14="http://schemas.microsoft.com/office/powerpoint/2010/main" val="68963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Steve Scott is in collaboration with George Mason University’s School of Environmental Science and Public Policy Commerce). Presenting at International Institute of Fisheries Economics and Trade conference in Seattle later this summer.</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FCCDFB8-CE1E-4CEA-A9A7-0392F69410F3}" type="slidenum">
              <a:rPr lang="en-US" smtClean="0"/>
              <a:pPr/>
              <a:t>12</a:t>
            </a:fld>
            <a:endParaRPr lang="en-US"/>
          </a:p>
        </p:txBody>
      </p:sp>
    </p:spTree>
    <p:extLst>
      <p:ext uri="{BB962C8B-B14F-4D97-AF65-F5344CB8AC3E}">
        <p14:creationId xmlns="" xmlns:p14="http://schemas.microsoft.com/office/powerpoint/2010/main" val="1958396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Steve Scott is in collaboration with George Mason University’s School of Environmental Science and Public Policy Commerce). Presenting at International Institute of Fisheries Economics and Trade conference in Seattle later this summer.</a:t>
            </a:r>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pPr/>
              <a:t>19</a:t>
            </a:fld>
            <a:endParaRPr lang="en-US"/>
          </a:p>
        </p:txBody>
      </p:sp>
    </p:spTree>
    <p:extLst>
      <p:ext uri="{BB962C8B-B14F-4D97-AF65-F5344CB8AC3E}">
        <p14:creationId xmlns="" xmlns:p14="http://schemas.microsoft.com/office/powerpoint/2010/main" val="2806690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pPr/>
              <a:t>20</a:t>
            </a:fld>
            <a:endParaRPr lang="en-US"/>
          </a:p>
        </p:txBody>
      </p:sp>
    </p:spTree>
    <p:extLst>
      <p:ext uri="{BB962C8B-B14F-4D97-AF65-F5344CB8AC3E}">
        <p14:creationId xmlns="" xmlns:p14="http://schemas.microsoft.com/office/powerpoint/2010/main" val="3518952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pPr/>
              <a:t>22</a:t>
            </a:fld>
            <a:endParaRPr lang="en-US"/>
          </a:p>
        </p:txBody>
      </p:sp>
    </p:spTree>
    <p:extLst>
      <p:ext uri="{BB962C8B-B14F-4D97-AF65-F5344CB8AC3E}">
        <p14:creationId xmlns="" xmlns:p14="http://schemas.microsoft.com/office/powerpoint/2010/main" val="2662873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pPr/>
              <a:t>24</a:t>
            </a:fld>
            <a:endParaRPr lang="en-US"/>
          </a:p>
        </p:txBody>
      </p:sp>
    </p:spTree>
    <p:extLst>
      <p:ext uri="{BB962C8B-B14F-4D97-AF65-F5344CB8AC3E}">
        <p14:creationId xmlns="" xmlns:p14="http://schemas.microsoft.com/office/powerpoint/2010/main" val="231699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IFET</a:t>
            </a:r>
          </a:p>
          <a:p>
            <a:r>
              <a:rPr lang="en-US" dirty="0"/>
              <a:t>National Marine Fisheries</a:t>
            </a:r>
          </a:p>
          <a:p>
            <a:r>
              <a:rPr lang="en-US" dirty="0"/>
              <a:t>Digital Humanitarians</a:t>
            </a:r>
          </a:p>
        </p:txBody>
      </p:sp>
      <p:sp>
        <p:nvSpPr>
          <p:cNvPr id="4" name="Slide Number Placeholder 3"/>
          <p:cNvSpPr>
            <a:spLocks noGrp="1"/>
          </p:cNvSpPr>
          <p:nvPr>
            <p:ph type="sldNum" sz="quarter" idx="10"/>
          </p:nvPr>
        </p:nvSpPr>
        <p:spPr/>
        <p:txBody>
          <a:bodyPr/>
          <a:lstStyle/>
          <a:p>
            <a:fld id="{6FCCDFB8-CE1E-4CEA-A9A7-0392F69410F3}" type="slidenum">
              <a:rPr lang="en-US" smtClean="0"/>
              <a:pPr/>
              <a:t>25</a:t>
            </a:fld>
            <a:endParaRPr lang="en-US"/>
          </a:p>
        </p:txBody>
      </p:sp>
    </p:spTree>
    <p:extLst>
      <p:ext uri="{BB962C8B-B14F-4D97-AF65-F5344CB8AC3E}">
        <p14:creationId xmlns="" xmlns:p14="http://schemas.microsoft.com/office/powerpoint/2010/main" val="690210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5"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6"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sp>
        <p:nvSpPr>
          <p:cNvPr id="129" name="Rectangle 7"/>
          <p:cNvSpPr/>
          <p:nvPr/>
        </p:nvSpPr>
        <p:spPr>
          <a:xfrm>
            <a:off x="0" y="868362"/>
            <a:ext cx="9144000" cy="46038"/>
          </a:xfrm>
          <a:prstGeom prst="rect">
            <a:avLst/>
          </a:prstGeom>
          <a:solidFill>
            <a:srgbClr val="000000"/>
          </a:solidFill>
          <a:ln>
            <a:solidFill>
              <a:srgbClr val="4A7EBB"/>
            </a:solidFill>
          </a:ln>
        </p:spPr>
        <p:txBody>
          <a:bodyPr lIns="45719" rIns="45719" anchor="ctr"/>
          <a:lstStyle/>
          <a:p>
            <a:pPr algn="ctr">
              <a:defRPr>
                <a:solidFill>
                  <a:srgbClr val="FFFFFF"/>
                </a:solidFill>
              </a:defRPr>
            </a:pPr>
            <a:endParaRPr/>
          </a:p>
        </p:txBody>
      </p:sp>
      <p:pic>
        <p:nvPicPr>
          <p:cNvPr id="130" name="Picture 2" descr="Picture 2"/>
          <p:cNvPicPr>
            <a:picLocks noChangeAspect="1"/>
          </p:cNvPicPr>
          <p:nvPr/>
        </p:nvPicPr>
        <p:blipFill>
          <a:blip r:embed="rId2" cstate="print">
            <a:extLst/>
          </a:blip>
          <a:stretch>
            <a:fillRect/>
          </a:stretch>
        </p:blipFill>
        <p:spPr>
          <a:xfrm>
            <a:off x="2029051" y="467520"/>
            <a:ext cx="2247901" cy="285751"/>
          </a:xfrm>
          <a:prstGeom prst="rect">
            <a:avLst/>
          </a:prstGeom>
          <a:ln w="12700">
            <a:miter lim="400000"/>
          </a:ln>
        </p:spPr>
      </p:pic>
      <p:pic>
        <p:nvPicPr>
          <p:cNvPr id="131" name="Picture 2" descr="Picture 2"/>
          <p:cNvPicPr>
            <a:picLocks noChangeAspect="1"/>
          </p:cNvPicPr>
          <p:nvPr/>
        </p:nvPicPr>
        <p:blipFill>
          <a:blip r:embed="rId3" cstate="print">
            <a:extLst/>
          </a:blip>
          <a:stretch>
            <a:fillRect/>
          </a:stretch>
        </p:blipFill>
        <p:spPr>
          <a:xfrm>
            <a:off x="399953" y="0"/>
            <a:ext cx="1062269" cy="868363"/>
          </a:xfrm>
          <a:prstGeom prst="rect">
            <a:avLst/>
          </a:prstGeom>
          <a:ln w="12700">
            <a:miter lim="400000"/>
          </a:ln>
        </p:spPr>
      </p:pic>
      <p:sp>
        <p:nvSpPr>
          <p:cNvPr id="132" name="Title Text"/>
          <p:cNvSpPr txBox="1">
            <a:spLocks noGrp="1"/>
          </p:cNvSpPr>
          <p:nvPr>
            <p:ph type="title"/>
          </p:nvPr>
        </p:nvSpPr>
        <p:spPr>
          <a:xfrm>
            <a:off x="6629400" y="1018673"/>
            <a:ext cx="2057400" cy="5107490"/>
          </a:xfrm>
          <a:prstGeom prst="rect">
            <a:avLst/>
          </a:prstGeom>
        </p:spPr>
        <p:txBody>
          <a:bodyPr/>
          <a:lstStyle/>
          <a:p>
            <a:r>
              <a:t>Title Text</a:t>
            </a:r>
          </a:p>
        </p:txBody>
      </p:sp>
      <p:sp>
        <p:nvSpPr>
          <p:cNvPr id="133" name="Body Level One…"/>
          <p:cNvSpPr txBox="1">
            <a:spLocks noGrp="1"/>
          </p:cNvSpPr>
          <p:nvPr>
            <p:ph type="body" idx="1"/>
          </p:nvPr>
        </p:nvSpPr>
        <p:spPr>
          <a:xfrm>
            <a:off x="457200" y="1018673"/>
            <a:ext cx="6019800" cy="510749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ection Header Layout">
    <p:spTree>
      <p:nvGrpSpPr>
        <p:cNvPr id="1" name=""/>
        <p:cNvGrpSpPr/>
        <p:nvPr/>
      </p:nvGrpSpPr>
      <p:grpSpPr>
        <a:xfrm>
          <a:off x="0" y="0"/>
          <a:ext cx="0" cy="0"/>
          <a:chOff x="0" y="0"/>
          <a:chExt cx="0" cy="0"/>
        </a:xfrm>
      </p:grpSpPr>
      <p:sp>
        <p:nvSpPr>
          <p:cNvPr id="20" name="TextBox 19"/>
          <p:cNvSpPr txBox="1"/>
          <p:nvPr userDrawn="1"/>
        </p:nvSpPr>
        <p:spPr>
          <a:xfrm>
            <a:off x="7139704" y="64168"/>
            <a:ext cx="1604210" cy="246221"/>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600"/>
              </a:spcAft>
              <a:buClrTx/>
              <a:buSzTx/>
              <a:buFontTx/>
              <a:buNone/>
              <a:tabLst/>
              <a:defRPr/>
            </a:pPr>
            <a:r>
              <a:rPr lang="en-US" sz="1000" dirty="0">
                <a:solidFill>
                  <a:srgbClr val="C1CD23"/>
                </a:solidFill>
                <a:latin typeface="Arial" pitchFamily="34" charset="0"/>
              </a:rPr>
              <a:t>|</a:t>
            </a:r>
            <a:r>
              <a:rPr lang="en-US" sz="1000" dirty="0">
                <a:latin typeface="Arial" pitchFamily="34" charset="0"/>
              </a:rPr>
              <a:t> </a:t>
            </a:r>
            <a:r>
              <a:rPr lang="en-US" sz="1000" dirty="0">
                <a:ea typeface="Verdana" pitchFamily="34" charset="0"/>
                <a:cs typeface="Verdana" pitchFamily="34" charset="0"/>
              </a:rPr>
              <a:t> </a:t>
            </a:r>
          </a:p>
        </p:txBody>
      </p:sp>
      <p:sp>
        <p:nvSpPr>
          <p:cNvPr id="26" name="Rectangle 9"/>
          <p:cNvSpPr>
            <a:spLocks noGrp="1" noChangeArrowheads="1"/>
          </p:cNvSpPr>
          <p:nvPr>
            <p:ph type="ctrTitle" sz="quarter" hasCustomPrompt="1"/>
          </p:nvPr>
        </p:nvSpPr>
        <p:spPr>
          <a:xfrm>
            <a:off x="923636" y="2424417"/>
            <a:ext cx="7333674" cy="2013359"/>
          </a:xfrm>
        </p:spPr>
        <p:txBody>
          <a:bodyPr anchor="ctr" anchorCtr="0">
            <a:noAutofit/>
          </a:bodyPr>
          <a:lstStyle>
            <a:lvl1pPr algn="ctr">
              <a:lnSpc>
                <a:spcPts val="4400"/>
              </a:lnSpc>
              <a:defRPr sz="3600" b="1">
                <a:solidFill>
                  <a:schemeClr val="tx2"/>
                </a:solidFill>
                <a:latin typeface="Arial" pitchFamily="34" charset="0"/>
                <a:cs typeface="Times New Roman" pitchFamily="18" charset="0"/>
              </a:defRPr>
            </a:lvl1pPr>
          </a:lstStyle>
          <a:p>
            <a:r>
              <a:rPr lang="en-US" dirty="0"/>
              <a:t>Divider Slide – Section Title here</a:t>
            </a:r>
          </a:p>
        </p:txBody>
      </p:sp>
      <p:grpSp>
        <p:nvGrpSpPr>
          <p:cNvPr id="2" name="Group 14"/>
          <p:cNvGrpSpPr/>
          <p:nvPr userDrawn="1"/>
        </p:nvGrpSpPr>
        <p:grpSpPr>
          <a:xfrm>
            <a:off x="81480" y="0"/>
            <a:ext cx="99589" cy="6858000"/>
            <a:chOff x="1" y="0"/>
            <a:chExt cx="380999" cy="6858000"/>
          </a:xfrm>
        </p:grpSpPr>
        <p:sp>
          <p:nvSpPr>
            <p:cNvPr id="16" name="Rectangle 15"/>
            <p:cNvSpPr/>
            <p:nvPr/>
          </p:nvSpPr>
          <p:spPr bwMode="auto">
            <a:xfrm>
              <a:off x="1" y="0"/>
              <a:ext cx="380999" cy="3276600"/>
            </a:xfrm>
            <a:prstGeom prst="rect">
              <a:avLst/>
            </a:prstGeom>
            <a:solidFill>
              <a:srgbClr val="C1CD2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377"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1" name="Rectangle 20"/>
            <p:cNvSpPr/>
            <p:nvPr/>
          </p:nvSpPr>
          <p:spPr bwMode="auto">
            <a:xfrm>
              <a:off x="1" y="3505200"/>
              <a:ext cx="380999" cy="3352800"/>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377"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a:ln>
                  <a:noFill/>
                </a:ln>
                <a:solidFill>
                  <a:schemeClr val="tx2"/>
                </a:solidFill>
                <a:effectLst/>
                <a:latin typeface="Arial" charset="0"/>
              </a:endParaRPr>
            </a:p>
          </p:txBody>
        </p:sp>
      </p:grpSp>
      <p:grpSp>
        <p:nvGrpSpPr>
          <p:cNvPr id="3" name="Group 26"/>
          <p:cNvGrpSpPr/>
          <p:nvPr userDrawn="1"/>
        </p:nvGrpSpPr>
        <p:grpSpPr>
          <a:xfrm>
            <a:off x="8961423" y="0"/>
            <a:ext cx="99589" cy="6858000"/>
            <a:chOff x="1" y="0"/>
            <a:chExt cx="380999" cy="6858000"/>
          </a:xfrm>
        </p:grpSpPr>
        <p:sp>
          <p:nvSpPr>
            <p:cNvPr id="28" name="Rectangle 27"/>
            <p:cNvSpPr/>
            <p:nvPr/>
          </p:nvSpPr>
          <p:spPr bwMode="auto">
            <a:xfrm>
              <a:off x="1" y="0"/>
              <a:ext cx="380999" cy="3276600"/>
            </a:xfrm>
            <a:prstGeom prst="rect">
              <a:avLst/>
            </a:prstGeom>
            <a:solidFill>
              <a:srgbClr val="C1CD2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377"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9" name="Rectangle 28"/>
            <p:cNvSpPr/>
            <p:nvPr/>
          </p:nvSpPr>
          <p:spPr bwMode="auto">
            <a:xfrm>
              <a:off x="1" y="3505200"/>
              <a:ext cx="380999" cy="3352800"/>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377"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a:ln>
                  <a:noFill/>
                </a:ln>
                <a:solidFill>
                  <a:schemeClr val="tx2"/>
                </a:solidFill>
                <a:effectLst/>
                <a:latin typeface="Arial" charset="0"/>
              </a:endParaRPr>
            </a:p>
          </p:txBody>
        </p:sp>
      </p:grpSp>
    </p:spTree>
    <p:extLst>
      <p:ext uri="{BB962C8B-B14F-4D97-AF65-F5344CB8AC3E}">
        <p14:creationId xmlns="" xmlns:p14="http://schemas.microsoft.com/office/powerpoint/2010/main" val="2887688444"/>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498596"/>
            <a:ext cx="4038600" cy="4525963"/>
          </a:xfrm>
        </p:spPr>
        <p:txBody>
          <a:bodyPr>
            <a:noAutofit/>
          </a:bodyPr>
          <a:lstStyle>
            <a:lvl1pPr>
              <a:defRPr sz="2000">
                <a:latin typeface="Arial" pitchFamily="34" charset="0"/>
              </a:defRPr>
            </a:lvl1pPr>
            <a:lvl2pPr>
              <a:defRPr sz="2000">
                <a:latin typeface="Arial" pitchFamily="34" charset="0"/>
              </a:defRPr>
            </a:lvl2pPr>
            <a:lvl3pPr>
              <a:defRPr sz="1800">
                <a:latin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800600" y="1498596"/>
            <a:ext cx="4038600" cy="4525963"/>
          </a:xfrm>
        </p:spPr>
        <p:txBody>
          <a:bodyPr>
            <a:noAutofit/>
          </a:bodyPr>
          <a:lstStyle>
            <a:lvl1pPr>
              <a:defRPr sz="2000">
                <a:latin typeface="Arial" pitchFamily="34" charset="0"/>
              </a:defRPr>
            </a:lvl1pPr>
            <a:lvl2pPr>
              <a:defRPr sz="2000">
                <a:latin typeface="Arial" pitchFamily="34" charset="0"/>
              </a:defRPr>
            </a:lvl2pPr>
            <a:lvl3pPr>
              <a:defRPr sz="1800">
                <a:latin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Tree>
    <p:extLst>
      <p:ext uri="{BB962C8B-B14F-4D97-AF65-F5344CB8AC3E}">
        <p14:creationId xmlns="" xmlns:p14="http://schemas.microsoft.com/office/powerpoint/2010/main" val="115296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600" y="274638"/>
            <a:ext cx="8229600" cy="868362"/>
          </a:xfrm>
          <a:prstGeom prst="rect">
            <a:avLst/>
          </a:prstGeom>
        </p:spPr>
        <p:txBody>
          <a:bodyPr vert="horz" lIns="91440" tIns="45720" rIns="91440" bIns="45720" rtlCol="0" anchor="ctr" anchorCtr="0">
            <a:normAutofit/>
          </a:bodyPr>
          <a:lstStyle>
            <a:lvl1pPr>
              <a:lnSpc>
                <a:spcPts val="3200"/>
              </a:lnSpc>
              <a:defRPr lang="en-US"/>
            </a:lvl1pPr>
          </a:lstStyle>
          <a:p>
            <a:r>
              <a:rPr lang="en-US"/>
              <a:t>Click to edit Master title style</a:t>
            </a:r>
          </a:p>
        </p:txBody>
      </p:sp>
    </p:spTree>
    <p:extLst>
      <p:ext uri="{BB962C8B-B14F-4D97-AF65-F5344CB8AC3E}">
        <p14:creationId xmlns="" xmlns:p14="http://schemas.microsoft.com/office/powerpoint/2010/main" val="2428425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4" name="Title Text"/>
          <p:cNvSpPr txBox="1">
            <a:spLocks noGrp="1"/>
          </p:cNvSpPr>
          <p:nvPr>
            <p:ph type="title"/>
          </p:nvPr>
        </p:nvSpPr>
        <p:spPr>
          <a:prstGeom prst="rect">
            <a:avLst/>
          </a:prstGeom>
        </p:spPr>
        <p:txBody>
          <a:bodyPr/>
          <a:lstStyle/>
          <a:p>
            <a:r>
              <a:t>Title Text</a:t>
            </a:r>
          </a:p>
        </p:txBody>
      </p:sp>
      <p:sp>
        <p:nvSpPr>
          <p:cNvPr id="2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5" name="Rectangle 7"/>
          <p:cNvSpPr/>
          <p:nvPr/>
        </p:nvSpPr>
        <p:spPr>
          <a:xfrm>
            <a:off x="0" y="868362"/>
            <a:ext cx="9144000" cy="46038"/>
          </a:xfrm>
          <a:prstGeom prst="rect">
            <a:avLst/>
          </a:prstGeom>
          <a:solidFill>
            <a:srgbClr val="000000"/>
          </a:solidFill>
          <a:ln>
            <a:solidFill>
              <a:srgbClr val="4A7EBB"/>
            </a:solidFill>
          </a:ln>
        </p:spPr>
        <p:txBody>
          <a:bodyPr lIns="45719" rIns="45719" anchor="ctr"/>
          <a:lstStyle/>
          <a:p>
            <a:pPr algn="ctr">
              <a:defRPr>
                <a:solidFill>
                  <a:srgbClr val="FFFFFF"/>
                </a:solidFill>
              </a:defRPr>
            </a:pPr>
            <a:endParaRPr/>
          </a:p>
        </p:txBody>
      </p:sp>
      <p:pic>
        <p:nvPicPr>
          <p:cNvPr id="46" name="Picture 2" descr="Picture 2"/>
          <p:cNvPicPr>
            <a:picLocks noChangeAspect="1"/>
          </p:cNvPicPr>
          <p:nvPr/>
        </p:nvPicPr>
        <p:blipFill>
          <a:blip r:embed="rId2" cstate="print">
            <a:extLst/>
          </a:blip>
          <a:stretch>
            <a:fillRect/>
          </a:stretch>
        </p:blipFill>
        <p:spPr>
          <a:xfrm>
            <a:off x="2029051" y="467520"/>
            <a:ext cx="2247901" cy="285751"/>
          </a:xfrm>
          <a:prstGeom prst="rect">
            <a:avLst/>
          </a:prstGeom>
          <a:ln w="12700">
            <a:miter lim="400000"/>
          </a:ln>
        </p:spPr>
      </p:pic>
      <p:pic>
        <p:nvPicPr>
          <p:cNvPr id="47" name="Picture 2" descr="Picture 2"/>
          <p:cNvPicPr>
            <a:picLocks noChangeAspect="1"/>
          </p:cNvPicPr>
          <p:nvPr/>
        </p:nvPicPr>
        <p:blipFill>
          <a:blip r:embed="rId3" cstate="print">
            <a:extLst/>
          </a:blip>
          <a:stretch>
            <a:fillRect/>
          </a:stretch>
        </p:blipFill>
        <p:spPr>
          <a:xfrm>
            <a:off x="399953" y="0"/>
            <a:ext cx="1062269" cy="868363"/>
          </a:xfrm>
          <a:prstGeom prst="rect">
            <a:avLst/>
          </a:prstGeom>
          <a:ln w="12700">
            <a:miter lim="400000"/>
          </a:ln>
        </p:spPr>
      </p:pic>
      <p:sp>
        <p:nvSpPr>
          <p:cNvPr id="48" name="Title Text"/>
          <p:cNvSpPr txBox="1">
            <a:spLocks noGrp="1"/>
          </p:cNvSpPr>
          <p:nvPr>
            <p:ph type="title"/>
          </p:nvPr>
        </p:nvSpPr>
        <p:spPr>
          <a:xfrm>
            <a:off x="457200" y="970464"/>
            <a:ext cx="8229600" cy="409158"/>
          </a:xfrm>
          <a:prstGeom prst="rect">
            <a:avLst/>
          </a:prstGeom>
        </p:spPr>
        <p:txBody>
          <a:bodyPr/>
          <a:lstStyle>
            <a:lvl1pPr>
              <a:defRPr sz="2800"/>
            </a:lvl1pPr>
          </a:lstStyle>
          <a:p>
            <a:r>
              <a:t>Title Text</a:t>
            </a:r>
          </a:p>
        </p:txBody>
      </p:sp>
      <p:sp>
        <p:nvSpPr>
          <p:cNvPr id="49" name="Body Level One…"/>
          <p:cNvSpPr txBox="1">
            <a:spLocks noGrp="1"/>
          </p:cNvSpPr>
          <p:nvPr>
            <p:ph type="body" sz="half" idx="1"/>
          </p:nvPr>
        </p:nvSpPr>
        <p:spPr>
          <a:xfrm>
            <a:off x="457200" y="1459832"/>
            <a:ext cx="4038600" cy="4788569"/>
          </a:xfrm>
          <a:prstGeom prst="rect">
            <a:avLst/>
          </a:prstGeom>
        </p:spPr>
        <p:txBody>
          <a:bodyPr/>
          <a:lstStyle>
            <a:lvl1pPr marL="174625" indent="-174625">
              <a:spcBef>
                <a:spcPts val="500"/>
              </a:spcBef>
              <a:defRPr sz="2400"/>
            </a:lvl1pPr>
            <a:lvl2pPr marL="800100" indent="-342900">
              <a:spcBef>
                <a:spcPts val="500"/>
              </a:spcBef>
              <a:defRPr sz="2400"/>
            </a:lvl2pPr>
            <a:lvl3pPr marL="1219200" indent="-304800">
              <a:spcBef>
                <a:spcPts val="500"/>
              </a:spcBef>
              <a:defRPr sz="2400"/>
            </a:lvl3pPr>
            <a:lvl4pPr marL="1714500" indent="-342900">
              <a:spcBef>
                <a:spcPts val="500"/>
              </a:spcBef>
              <a:defRPr sz="2400"/>
            </a:lvl4pPr>
            <a:lvl5pPr marL="2220685" indent="-391885">
              <a:spcBef>
                <a:spcPts val="500"/>
              </a:spcBef>
              <a:defRPr sz="2400"/>
            </a:lvl5pPr>
          </a:lstStyle>
          <a:p>
            <a:r>
              <a:t>Body Level One</a:t>
            </a:r>
          </a:p>
          <a:p>
            <a:pPr lvl="1"/>
            <a:r>
              <a:t>Body Level Two</a:t>
            </a:r>
          </a:p>
          <a:p>
            <a:pPr lvl="2"/>
            <a:r>
              <a:t>Body Level Three</a:t>
            </a:r>
          </a:p>
          <a:p>
            <a:pPr lvl="3"/>
            <a:r>
              <a:t>Body Level Four</a:t>
            </a:r>
          </a:p>
          <a:p>
            <a:pPr lvl="4"/>
            <a:r>
              <a:t>Body Level Five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7" name="Rectangle 7"/>
          <p:cNvSpPr/>
          <p:nvPr/>
        </p:nvSpPr>
        <p:spPr>
          <a:xfrm>
            <a:off x="0" y="868362"/>
            <a:ext cx="9144000" cy="46038"/>
          </a:xfrm>
          <a:prstGeom prst="rect">
            <a:avLst/>
          </a:prstGeom>
          <a:solidFill>
            <a:srgbClr val="000000"/>
          </a:solidFill>
          <a:ln>
            <a:solidFill>
              <a:srgbClr val="4A7EBB"/>
            </a:solidFill>
          </a:ln>
        </p:spPr>
        <p:txBody>
          <a:bodyPr lIns="45719" rIns="45719" anchor="ctr"/>
          <a:lstStyle/>
          <a:p>
            <a:pPr algn="ctr">
              <a:defRPr>
                <a:solidFill>
                  <a:srgbClr val="FFFFFF"/>
                </a:solidFill>
              </a:defRPr>
            </a:pPr>
            <a:endParaRPr/>
          </a:p>
        </p:txBody>
      </p:sp>
      <p:pic>
        <p:nvPicPr>
          <p:cNvPr id="58" name="Picture 2" descr="Picture 2"/>
          <p:cNvPicPr>
            <a:picLocks noChangeAspect="1"/>
          </p:cNvPicPr>
          <p:nvPr/>
        </p:nvPicPr>
        <p:blipFill>
          <a:blip r:embed="rId2" cstate="print">
            <a:extLst/>
          </a:blip>
          <a:stretch>
            <a:fillRect/>
          </a:stretch>
        </p:blipFill>
        <p:spPr>
          <a:xfrm>
            <a:off x="2029051" y="467520"/>
            <a:ext cx="2247901" cy="285751"/>
          </a:xfrm>
          <a:prstGeom prst="rect">
            <a:avLst/>
          </a:prstGeom>
          <a:ln w="12700">
            <a:miter lim="400000"/>
          </a:ln>
        </p:spPr>
      </p:pic>
      <p:pic>
        <p:nvPicPr>
          <p:cNvPr id="59" name="Picture 2" descr="Picture 2"/>
          <p:cNvPicPr>
            <a:picLocks noChangeAspect="1"/>
          </p:cNvPicPr>
          <p:nvPr/>
        </p:nvPicPr>
        <p:blipFill>
          <a:blip r:embed="rId3" cstate="print">
            <a:extLst/>
          </a:blip>
          <a:stretch>
            <a:fillRect/>
          </a:stretch>
        </p:blipFill>
        <p:spPr>
          <a:xfrm>
            <a:off x="399953" y="0"/>
            <a:ext cx="1062269" cy="868363"/>
          </a:xfrm>
          <a:prstGeom prst="rect">
            <a:avLst/>
          </a:prstGeom>
          <a:ln w="12700">
            <a:miter lim="400000"/>
          </a:ln>
        </p:spPr>
      </p:pic>
      <p:sp>
        <p:nvSpPr>
          <p:cNvPr id="60" name="Title Text"/>
          <p:cNvSpPr txBox="1">
            <a:spLocks noGrp="1"/>
          </p:cNvSpPr>
          <p:nvPr>
            <p:ph type="title"/>
          </p:nvPr>
        </p:nvSpPr>
        <p:spPr>
          <a:xfrm>
            <a:off x="457200" y="970464"/>
            <a:ext cx="8229600" cy="537495"/>
          </a:xfrm>
          <a:prstGeom prst="rect">
            <a:avLst/>
          </a:prstGeom>
        </p:spPr>
        <p:txBody>
          <a:bodyPr/>
          <a:lstStyle/>
          <a:p>
            <a:r>
              <a:t>Title Text</a:t>
            </a:r>
          </a:p>
        </p:txBody>
      </p:sp>
      <p:sp>
        <p:nvSpPr>
          <p:cNvPr id="61"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a:lvl1pPr>
            <a:lvl2pPr marL="0" indent="457200">
              <a:spcBef>
                <a:spcPts val="500"/>
              </a:spcBef>
              <a:buSzTx/>
              <a:buFontTx/>
              <a:buNone/>
              <a:defRPr sz="2400"/>
            </a:lvl2pPr>
            <a:lvl3pPr marL="0" indent="914400">
              <a:spcBef>
                <a:spcPts val="500"/>
              </a:spcBef>
              <a:buSzTx/>
              <a:buFontTx/>
              <a:buNone/>
              <a:defRPr sz="2400"/>
            </a:lvl3pPr>
            <a:lvl4pPr marL="0" indent="1371600">
              <a:spcBef>
                <a:spcPts val="500"/>
              </a:spcBef>
              <a:buSzTx/>
              <a:buFontTx/>
              <a:buNone/>
              <a:defRPr sz="2400"/>
            </a:lvl4pPr>
            <a:lvl5pPr marL="0" indent="1828800">
              <a:spcBef>
                <a:spcPts val="500"/>
              </a:spcBef>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62" name="Text Placeholder 4"/>
          <p:cNvSpPr>
            <a:spLocks noGrp="1"/>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sz="2400"/>
            </a:pPr>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70" name="Rectangle 7"/>
          <p:cNvSpPr/>
          <p:nvPr/>
        </p:nvSpPr>
        <p:spPr>
          <a:xfrm>
            <a:off x="0" y="868362"/>
            <a:ext cx="9144000" cy="46038"/>
          </a:xfrm>
          <a:prstGeom prst="rect">
            <a:avLst/>
          </a:prstGeom>
          <a:solidFill>
            <a:srgbClr val="000000"/>
          </a:solidFill>
          <a:ln>
            <a:solidFill>
              <a:srgbClr val="4A7EBB"/>
            </a:solidFill>
          </a:ln>
        </p:spPr>
        <p:txBody>
          <a:bodyPr lIns="45719" rIns="45719" anchor="ctr"/>
          <a:lstStyle/>
          <a:p>
            <a:pPr algn="ctr">
              <a:defRPr>
                <a:solidFill>
                  <a:srgbClr val="FFFFFF"/>
                </a:solidFill>
              </a:defRPr>
            </a:pPr>
            <a:endParaRPr/>
          </a:p>
        </p:txBody>
      </p:sp>
      <p:pic>
        <p:nvPicPr>
          <p:cNvPr id="71" name="Picture 2" descr="Picture 2"/>
          <p:cNvPicPr>
            <a:picLocks noChangeAspect="1"/>
          </p:cNvPicPr>
          <p:nvPr/>
        </p:nvPicPr>
        <p:blipFill>
          <a:blip r:embed="rId2" cstate="print">
            <a:extLst/>
          </a:blip>
          <a:stretch>
            <a:fillRect/>
          </a:stretch>
        </p:blipFill>
        <p:spPr>
          <a:xfrm>
            <a:off x="2029051" y="467520"/>
            <a:ext cx="2247901" cy="285751"/>
          </a:xfrm>
          <a:prstGeom prst="rect">
            <a:avLst/>
          </a:prstGeom>
          <a:ln w="12700">
            <a:miter lim="400000"/>
          </a:ln>
        </p:spPr>
      </p:pic>
      <p:pic>
        <p:nvPicPr>
          <p:cNvPr id="72" name="Picture 2" descr="Picture 2"/>
          <p:cNvPicPr>
            <a:picLocks noChangeAspect="1"/>
          </p:cNvPicPr>
          <p:nvPr/>
        </p:nvPicPr>
        <p:blipFill>
          <a:blip r:embed="rId3" cstate="print">
            <a:extLst/>
          </a:blip>
          <a:stretch>
            <a:fillRect/>
          </a:stretch>
        </p:blipFill>
        <p:spPr>
          <a:xfrm>
            <a:off x="399953" y="0"/>
            <a:ext cx="1062269" cy="868363"/>
          </a:xfrm>
          <a:prstGeom prst="rect">
            <a:avLst/>
          </a:prstGeom>
          <a:ln w="12700">
            <a:miter lim="400000"/>
          </a:ln>
        </p:spPr>
      </p:pic>
      <p:sp>
        <p:nvSpPr>
          <p:cNvPr id="73" name="Title Text"/>
          <p:cNvSpPr txBox="1">
            <a:spLocks noGrp="1"/>
          </p:cNvSpPr>
          <p:nvPr>
            <p:ph type="title"/>
          </p:nvPr>
        </p:nvSpPr>
        <p:spPr>
          <a:xfrm>
            <a:off x="457200" y="970464"/>
            <a:ext cx="8229600" cy="361032"/>
          </a:xfrm>
          <a:prstGeom prst="rect">
            <a:avLst/>
          </a:prstGeom>
        </p:spPr>
        <p:txBody>
          <a:bodyPr/>
          <a:lstStyle>
            <a:lvl1pPr>
              <a:defRPr sz="2400"/>
            </a:lvl1pPr>
          </a:lstStyle>
          <a:p>
            <a:r>
              <a:t>Title Text</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81" name="Rectangle 7"/>
          <p:cNvSpPr/>
          <p:nvPr/>
        </p:nvSpPr>
        <p:spPr>
          <a:xfrm>
            <a:off x="0" y="868362"/>
            <a:ext cx="9144000" cy="46038"/>
          </a:xfrm>
          <a:prstGeom prst="rect">
            <a:avLst/>
          </a:prstGeom>
          <a:solidFill>
            <a:srgbClr val="000000"/>
          </a:solidFill>
          <a:ln>
            <a:solidFill>
              <a:srgbClr val="4A7EBB"/>
            </a:solidFill>
          </a:ln>
        </p:spPr>
        <p:txBody>
          <a:bodyPr lIns="45719" rIns="45719" anchor="ctr"/>
          <a:lstStyle/>
          <a:p>
            <a:pPr algn="ctr">
              <a:defRPr>
                <a:solidFill>
                  <a:srgbClr val="FFFFFF"/>
                </a:solidFill>
              </a:defRPr>
            </a:pPr>
            <a:endParaRPr/>
          </a:p>
        </p:txBody>
      </p:sp>
      <p:pic>
        <p:nvPicPr>
          <p:cNvPr id="82" name="Picture 2" descr="Picture 2"/>
          <p:cNvPicPr>
            <a:picLocks noChangeAspect="1"/>
          </p:cNvPicPr>
          <p:nvPr/>
        </p:nvPicPr>
        <p:blipFill>
          <a:blip r:embed="rId2" cstate="print">
            <a:extLst/>
          </a:blip>
          <a:stretch>
            <a:fillRect/>
          </a:stretch>
        </p:blipFill>
        <p:spPr>
          <a:xfrm>
            <a:off x="2029051" y="467520"/>
            <a:ext cx="2247901" cy="285751"/>
          </a:xfrm>
          <a:prstGeom prst="rect">
            <a:avLst/>
          </a:prstGeom>
          <a:ln w="12700">
            <a:miter lim="400000"/>
          </a:ln>
        </p:spPr>
      </p:pic>
      <p:pic>
        <p:nvPicPr>
          <p:cNvPr id="83" name="Picture 2" descr="Picture 2"/>
          <p:cNvPicPr>
            <a:picLocks noChangeAspect="1"/>
          </p:cNvPicPr>
          <p:nvPr/>
        </p:nvPicPr>
        <p:blipFill>
          <a:blip r:embed="rId3" cstate="print">
            <a:extLst/>
          </a:blip>
          <a:stretch>
            <a:fillRect/>
          </a:stretch>
        </p:blipFill>
        <p:spPr>
          <a:xfrm>
            <a:off x="399953" y="0"/>
            <a:ext cx="1062269" cy="868363"/>
          </a:xfrm>
          <a:prstGeom prst="rect">
            <a:avLst/>
          </a:prstGeom>
          <a:ln w="12700">
            <a:miter lim="400000"/>
          </a:ln>
        </p:spPr>
      </p:pic>
      <p:sp>
        <p:nvSpPr>
          <p:cNvPr id="8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91" name="Rectangle 7"/>
          <p:cNvSpPr/>
          <p:nvPr/>
        </p:nvSpPr>
        <p:spPr>
          <a:xfrm>
            <a:off x="0" y="868362"/>
            <a:ext cx="9144000" cy="46038"/>
          </a:xfrm>
          <a:prstGeom prst="rect">
            <a:avLst/>
          </a:prstGeom>
          <a:solidFill>
            <a:srgbClr val="000000"/>
          </a:solidFill>
          <a:ln>
            <a:solidFill>
              <a:srgbClr val="4A7EBB"/>
            </a:solidFill>
          </a:ln>
        </p:spPr>
        <p:txBody>
          <a:bodyPr lIns="45719" rIns="45719" anchor="ctr"/>
          <a:lstStyle/>
          <a:p>
            <a:pPr algn="ctr">
              <a:defRPr>
                <a:solidFill>
                  <a:srgbClr val="FFFFFF"/>
                </a:solidFill>
              </a:defRPr>
            </a:pPr>
            <a:endParaRPr/>
          </a:p>
        </p:txBody>
      </p:sp>
      <p:pic>
        <p:nvPicPr>
          <p:cNvPr id="92" name="Picture 2" descr="Picture 2"/>
          <p:cNvPicPr>
            <a:picLocks noChangeAspect="1"/>
          </p:cNvPicPr>
          <p:nvPr/>
        </p:nvPicPr>
        <p:blipFill>
          <a:blip r:embed="rId2" cstate="print">
            <a:extLst/>
          </a:blip>
          <a:stretch>
            <a:fillRect/>
          </a:stretch>
        </p:blipFill>
        <p:spPr>
          <a:xfrm>
            <a:off x="2029051" y="467520"/>
            <a:ext cx="2247901" cy="285751"/>
          </a:xfrm>
          <a:prstGeom prst="rect">
            <a:avLst/>
          </a:prstGeom>
          <a:ln w="12700">
            <a:miter lim="400000"/>
          </a:ln>
        </p:spPr>
      </p:pic>
      <p:pic>
        <p:nvPicPr>
          <p:cNvPr id="93" name="Picture 2" descr="Picture 2"/>
          <p:cNvPicPr>
            <a:picLocks noChangeAspect="1"/>
          </p:cNvPicPr>
          <p:nvPr/>
        </p:nvPicPr>
        <p:blipFill>
          <a:blip r:embed="rId3" cstate="print">
            <a:extLst/>
          </a:blip>
          <a:stretch>
            <a:fillRect/>
          </a:stretch>
        </p:blipFill>
        <p:spPr>
          <a:xfrm>
            <a:off x="399953" y="0"/>
            <a:ext cx="1062269" cy="868363"/>
          </a:xfrm>
          <a:prstGeom prst="rect">
            <a:avLst/>
          </a:prstGeom>
          <a:ln w="12700">
            <a:miter lim="400000"/>
          </a:ln>
        </p:spPr>
      </p:pic>
      <p:sp>
        <p:nvSpPr>
          <p:cNvPr id="94" name="Title Text"/>
          <p:cNvSpPr txBox="1">
            <a:spLocks noGrp="1"/>
          </p:cNvSpPr>
          <p:nvPr>
            <p:ph type="title"/>
          </p:nvPr>
        </p:nvSpPr>
        <p:spPr>
          <a:xfrm>
            <a:off x="457200" y="978567"/>
            <a:ext cx="3008314" cy="946977"/>
          </a:xfrm>
          <a:prstGeom prst="rect">
            <a:avLst/>
          </a:prstGeom>
        </p:spPr>
        <p:txBody>
          <a:bodyPr/>
          <a:lstStyle>
            <a:lvl1pPr algn="l">
              <a:defRPr sz="2000"/>
            </a:lvl1pPr>
          </a:lstStyle>
          <a:p>
            <a:r>
              <a:t>Title Text</a:t>
            </a:r>
          </a:p>
        </p:txBody>
      </p:sp>
      <p:sp>
        <p:nvSpPr>
          <p:cNvPr id="95" name="Body Level One…"/>
          <p:cNvSpPr txBox="1">
            <a:spLocks noGrp="1"/>
          </p:cNvSpPr>
          <p:nvPr>
            <p:ph type="body" idx="1"/>
          </p:nvPr>
        </p:nvSpPr>
        <p:spPr>
          <a:xfrm>
            <a:off x="3575050" y="978567"/>
            <a:ext cx="5111750" cy="5269834"/>
          </a:xfrm>
          <a:prstGeom prst="rect">
            <a:avLst/>
          </a:prstGeom>
        </p:spPr>
        <p:txBody>
          <a:bodyPr/>
          <a:lstStyle>
            <a:lvl1pPr marL="174625" indent="-174625">
              <a:spcBef>
                <a:spcPts val="500"/>
              </a:spcBef>
              <a:defRPr sz="2400"/>
            </a:lvl1pPr>
            <a:lvl2pPr marL="800100" indent="-342900">
              <a:spcBef>
                <a:spcPts val="500"/>
              </a:spcBef>
              <a:defRPr sz="2400"/>
            </a:lvl2pPr>
            <a:lvl3pPr marL="1219200" indent="-304800">
              <a:spcBef>
                <a:spcPts val="500"/>
              </a:spcBef>
              <a:defRPr sz="2400"/>
            </a:lvl3pPr>
            <a:lvl4pPr marL="1714500" indent="-342900">
              <a:spcBef>
                <a:spcPts val="500"/>
              </a:spcBef>
              <a:defRPr sz="2400"/>
            </a:lvl4pPr>
            <a:lvl5pPr marL="2220685" indent="-391885">
              <a:spcBef>
                <a:spcPts val="500"/>
              </a:spcBef>
              <a:defRPr sz="2400"/>
            </a:lvl5pPr>
          </a:lstStyle>
          <a:p>
            <a:r>
              <a:t>Body Level One</a:t>
            </a:r>
          </a:p>
          <a:p>
            <a:pPr lvl="1"/>
            <a:r>
              <a:t>Body Level Two</a:t>
            </a:r>
          </a:p>
          <a:p>
            <a:pPr lvl="2"/>
            <a:r>
              <a:t>Body Level Three</a:t>
            </a:r>
          </a:p>
          <a:p>
            <a:pPr lvl="3"/>
            <a:r>
              <a:t>Body Level Four</a:t>
            </a:r>
          </a:p>
          <a:p>
            <a:pPr lvl="4"/>
            <a:r>
              <a:t>Body Level Five</a:t>
            </a:r>
          </a:p>
        </p:txBody>
      </p:sp>
      <p:sp>
        <p:nvSpPr>
          <p:cNvPr id="96" name="Text Placeholder 3"/>
          <p:cNvSpPr>
            <a:spLocks noGrp="1"/>
          </p:cNvSpPr>
          <p:nvPr>
            <p:ph type="body" sz="half" idx="13"/>
          </p:nvPr>
        </p:nvSpPr>
        <p:spPr>
          <a:xfrm>
            <a:off x="457199" y="2046788"/>
            <a:ext cx="3008315" cy="4201614"/>
          </a:xfrm>
          <a:prstGeom prst="rect">
            <a:avLst/>
          </a:prstGeom>
        </p:spPr>
        <p:txBody>
          <a:bodyPr/>
          <a:lstStyle/>
          <a:p>
            <a:pPr marL="0" indent="0">
              <a:spcBef>
                <a:spcPts val="300"/>
              </a:spcBef>
              <a:buSzTx/>
              <a:buFontTx/>
              <a:buNone/>
              <a:defRPr sz="1400"/>
            </a:pPr>
            <a:endParaRP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104" name="Rectangle 7"/>
          <p:cNvSpPr/>
          <p:nvPr/>
        </p:nvSpPr>
        <p:spPr>
          <a:xfrm>
            <a:off x="0" y="868362"/>
            <a:ext cx="9144000" cy="46038"/>
          </a:xfrm>
          <a:prstGeom prst="rect">
            <a:avLst/>
          </a:prstGeom>
          <a:solidFill>
            <a:srgbClr val="000000"/>
          </a:solidFill>
          <a:ln>
            <a:solidFill>
              <a:srgbClr val="4A7EBB"/>
            </a:solidFill>
          </a:ln>
        </p:spPr>
        <p:txBody>
          <a:bodyPr lIns="45719" rIns="45719" anchor="ctr"/>
          <a:lstStyle/>
          <a:p>
            <a:pPr algn="ctr">
              <a:defRPr>
                <a:solidFill>
                  <a:srgbClr val="FFFFFF"/>
                </a:solidFill>
              </a:defRPr>
            </a:pPr>
            <a:endParaRPr/>
          </a:p>
        </p:txBody>
      </p:sp>
      <p:pic>
        <p:nvPicPr>
          <p:cNvPr id="105" name="Picture 2" descr="Picture 2"/>
          <p:cNvPicPr>
            <a:picLocks noChangeAspect="1"/>
          </p:cNvPicPr>
          <p:nvPr/>
        </p:nvPicPr>
        <p:blipFill>
          <a:blip r:embed="rId2" cstate="print">
            <a:extLst/>
          </a:blip>
          <a:stretch>
            <a:fillRect/>
          </a:stretch>
        </p:blipFill>
        <p:spPr>
          <a:xfrm>
            <a:off x="2029051" y="467520"/>
            <a:ext cx="2247901" cy="285751"/>
          </a:xfrm>
          <a:prstGeom prst="rect">
            <a:avLst/>
          </a:prstGeom>
          <a:ln w="12700">
            <a:miter lim="400000"/>
          </a:ln>
        </p:spPr>
      </p:pic>
      <p:pic>
        <p:nvPicPr>
          <p:cNvPr id="106" name="Picture 2" descr="Picture 2"/>
          <p:cNvPicPr>
            <a:picLocks noChangeAspect="1"/>
          </p:cNvPicPr>
          <p:nvPr/>
        </p:nvPicPr>
        <p:blipFill>
          <a:blip r:embed="rId3" cstate="print">
            <a:extLst/>
          </a:blip>
          <a:stretch>
            <a:fillRect/>
          </a:stretch>
        </p:blipFill>
        <p:spPr>
          <a:xfrm>
            <a:off x="399953" y="0"/>
            <a:ext cx="1062269" cy="868363"/>
          </a:xfrm>
          <a:prstGeom prst="rect">
            <a:avLst/>
          </a:prstGeom>
          <a:ln w="12700">
            <a:miter lim="400000"/>
          </a:ln>
        </p:spPr>
      </p:pic>
      <p:sp>
        <p:nvSpPr>
          <p:cNvPr id="107" name="Title Text"/>
          <p:cNvSpPr txBox="1">
            <a:spLocks noGrp="1"/>
          </p:cNvSpPr>
          <p:nvPr>
            <p:ph type="title"/>
          </p:nvPr>
        </p:nvSpPr>
        <p:spPr>
          <a:xfrm>
            <a:off x="1792288" y="4800600"/>
            <a:ext cx="5486401" cy="566738"/>
          </a:xfrm>
          <a:prstGeom prst="rect">
            <a:avLst/>
          </a:prstGeom>
        </p:spPr>
        <p:txBody>
          <a:bodyPr anchor="b"/>
          <a:lstStyle>
            <a:lvl1pPr algn="l">
              <a:defRPr sz="2000"/>
            </a:lvl1pPr>
          </a:lstStyle>
          <a:p>
            <a:r>
              <a:t>Title Text</a:t>
            </a:r>
          </a:p>
        </p:txBody>
      </p:sp>
      <p:sp>
        <p:nvSpPr>
          <p:cNvPr id="108" name="Picture Placeholder 2"/>
          <p:cNvSpPr>
            <a:spLocks noGrp="1"/>
          </p:cNvSpPr>
          <p:nvPr>
            <p:ph type="pic" sz="half" idx="13"/>
          </p:nvPr>
        </p:nvSpPr>
        <p:spPr>
          <a:xfrm>
            <a:off x="1792288" y="1002630"/>
            <a:ext cx="5486401" cy="3724945"/>
          </a:xfrm>
          <a:prstGeom prst="rect">
            <a:avLst/>
          </a:prstGeom>
        </p:spPr>
        <p:txBody>
          <a:bodyPr lIns="91439" rIns="91439">
            <a:noAutofit/>
          </a:bodyPr>
          <a:lstStyle/>
          <a:p>
            <a:endParaRPr/>
          </a:p>
        </p:txBody>
      </p:sp>
      <p:sp>
        <p:nvSpPr>
          <p:cNvPr id="109" name="Body Level One…"/>
          <p:cNvSpPr txBox="1">
            <a:spLocks noGrp="1"/>
          </p:cNvSpPr>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sp>
        <p:nvSpPr>
          <p:cNvPr id="117" name="Rectangle 7"/>
          <p:cNvSpPr/>
          <p:nvPr/>
        </p:nvSpPr>
        <p:spPr>
          <a:xfrm>
            <a:off x="0" y="868362"/>
            <a:ext cx="9144000" cy="46038"/>
          </a:xfrm>
          <a:prstGeom prst="rect">
            <a:avLst/>
          </a:prstGeom>
          <a:solidFill>
            <a:srgbClr val="000000"/>
          </a:solidFill>
          <a:ln>
            <a:solidFill>
              <a:srgbClr val="4A7EBB"/>
            </a:solidFill>
          </a:ln>
        </p:spPr>
        <p:txBody>
          <a:bodyPr lIns="45719" rIns="45719" anchor="ctr"/>
          <a:lstStyle/>
          <a:p>
            <a:pPr algn="ctr">
              <a:defRPr>
                <a:solidFill>
                  <a:srgbClr val="FFFFFF"/>
                </a:solidFill>
              </a:defRPr>
            </a:pPr>
            <a:endParaRPr/>
          </a:p>
        </p:txBody>
      </p:sp>
      <p:pic>
        <p:nvPicPr>
          <p:cNvPr id="118" name="Picture 2" descr="Picture 2"/>
          <p:cNvPicPr>
            <a:picLocks noChangeAspect="1"/>
          </p:cNvPicPr>
          <p:nvPr/>
        </p:nvPicPr>
        <p:blipFill>
          <a:blip r:embed="rId2" cstate="print">
            <a:extLst/>
          </a:blip>
          <a:stretch>
            <a:fillRect/>
          </a:stretch>
        </p:blipFill>
        <p:spPr>
          <a:xfrm>
            <a:off x="2029051" y="467520"/>
            <a:ext cx="2247901" cy="285751"/>
          </a:xfrm>
          <a:prstGeom prst="rect">
            <a:avLst/>
          </a:prstGeom>
          <a:ln w="12700">
            <a:miter lim="400000"/>
          </a:ln>
        </p:spPr>
      </p:pic>
      <p:pic>
        <p:nvPicPr>
          <p:cNvPr id="119" name="Picture 2" descr="Picture 2"/>
          <p:cNvPicPr>
            <a:picLocks noChangeAspect="1"/>
          </p:cNvPicPr>
          <p:nvPr/>
        </p:nvPicPr>
        <p:blipFill>
          <a:blip r:embed="rId3" cstate="print">
            <a:extLst/>
          </a:blip>
          <a:stretch>
            <a:fillRect/>
          </a:stretch>
        </p:blipFill>
        <p:spPr>
          <a:xfrm>
            <a:off x="399953" y="0"/>
            <a:ext cx="1062269" cy="868363"/>
          </a:xfrm>
          <a:prstGeom prst="rect">
            <a:avLst/>
          </a:prstGeom>
          <a:ln w="12700">
            <a:miter lim="400000"/>
          </a:ln>
        </p:spPr>
      </p:pic>
      <p:sp>
        <p:nvSpPr>
          <p:cNvPr id="120" name="Title Text"/>
          <p:cNvSpPr txBox="1">
            <a:spLocks noGrp="1"/>
          </p:cNvSpPr>
          <p:nvPr>
            <p:ph type="title"/>
          </p:nvPr>
        </p:nvSpPr>
        <p:spPr>
          <a:xfrm>
            <a:off x="457200" y="970464"/>
            <a:ext cx="8229600" cy="537495"/>
          </a:xfrm>
          <a:prstGeom prst="rect">
            <a:avLst/>
          </a:prstGeom>
        </p:spPr>
        <p:txBody>
          <a:bodyPr/>
          <a:lstStyle/>
          <a:p>
            <a:r>
              <a:t>Title Text</a:t>
            </a:r>
          </a:p>
        </p:txBody>
      </p:sp>
      <p:sp>
        <p:nvSpPr>
          <p:cNvPr id="121" name="Body Level One…"/>
          <p:cNvSpPr txBox="1">
            <a:spLocks noGrp="1"/>
          </p:cNvSpPr>
          <p:nvPr>
            <p:ph type="body" idx="1"/>
          </p:nvPr>
        </p:nvSpPr>
        <p:spPr>
          <a:xfrm>
            <a:off x="457200" y="1572126"/>
            <a:ext cx="8229600" cy="45540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7"/>
          <p:cNvSpPr/>
          <p:nvPr/>
        </p:nvSpPr>
        <p:spPr>
          <a:xfrm>
            <a:off x="0" y="868362"/>
            <a:ext cx="9144000" cy="46038"/>
          </a:xfrm>
          <a:prstGeom prst="rect">
            <a:avLst/>
          </a:prstGeom>
          <a:solidFill>
            <a:srgbClr val="000000"/>
          </a:solidFill>
          <a:ln>
            <a:solidFill>
              <a:srgbClr val="4A7EBB"/>
            </a:solidFill>
          </a:ln>
        </p:spPr>
        <p:txBody>
          <a:bodyPr lIns="45719" rIns="45719" anchor="ctr"/>
          <a:lstStyle/>
          <a:p>
            <a:pPr algn="ctr">
              <a:defRPr>
                <a:solidFill>
                  <a:srgbClr val="FFFFFF"/>
                </a:solidFill>
              </a:defRPr>
            </a:pPr>
            <a:endParaRPr/>
          </a:p>
        </p:txBody>
      </p:sp>
      <p:pic>
        <p:nvPicPr>
          <p:cNvPr id="3" name="Picture 2" descr="Picture 2"/>
          <p:cNvPicPr>
            <a:picLocks noChangeAspect="1"/>
          </p:cNvPicPr>
          <p:nvPr/>
        </p:nvPicPr>
        <p:blipFill>
          <a:blip r:embed="rId15" cstate="print">
            <a:extLst/>
          </a:blip>
          <a:stretch>
            <a:fillRect/>
          </a:stretch>
        </p:blipFill>
        <p:spPr>
          <a:xfrm>
            <a:off x="2029051" y="467520"/>
            <a:ext cx="2247901" cy="285751"/>
          </a:xfrm>
          <a:prstGeom prst="rect">
            <a:avLst/>
          </a:prstGeom>
          <a:ln w="12700">
            <a:miter lim="400000"/>
          </a:ln>
        </p:spPr>
      </p:pic>
      <p:pic>
        <p:nvPicPr>
          <p:cNvPr id="4" name="Picture 2" descr="Picture 2"/>
          <p:cNvPicPr>
            <a:picLocks noChangeAspect="1"/>
          </p:cNvPicPr>
          <p:nvPr/>
        </p:nvPicPr>
        <p:blipFill>
          <a:blip r:embed="rId16" cstate="print">
            <a:extLst/>
          </a:blip>
          <a:stretch>
            <a:fillRect/>
          </a:stretch>
        </p:blipFill>
        <p:spPr>
          <a:xfrm>
            <a:off x="399953" y="0"/>
            <a:ext cx="1062269" cy="868363"/>
          </a:xfrm>
          <a:prstGeom prst="rect">
            <a:avLst/>
          </a:prstGeom>
          <a:ln w="12700">
            <a:miter lim="400000"/>
          </a:ln>
        </p:spPr>
      </p:pic>
      <p:sp>
        <p:nvSpPr>
          <p:cNvPr id="5" name="Title Text"/>
          <p:cNvSpPr txBox="1">
            <a:spLocks noGrp="1"/>
          </p:cNvSpPr>
          <p:nvPr>
            <p:ph type="title"/>
          </p:nvPr>
        </p:nvSpPr>
        <p:spPr>
          <a:xfrm>
            <a:off x="457200" y="1040648"/>
            <a:ext cx="8229600" cy="47533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Title Text</a:t>
            </a:r>
          </a:p>
        </p:txBody>
      </p:sp>
      <p:sp>
        <p:nvSpPr>
          <p:cNvPr id="6" name="Body Level One…"/>
          <p:cNvSpPr txBox="1">
            <a:spLocks noGrp="1"/>
          </p:cNvSpPr>
          <p:nvPr>
            <p:ph type="body" idx="1"/>
          </p:nvPr>
        </p:nvSpPr>
        <p:spPr>
          <a:xfrm>
            <a:off x="457200" y="1604210"/>
            <a:ext cx="8229600" cy="4636169"/>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8422818" y="6404292"/>
            <a:ext cx="263983" cy="269241"/>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rPr/>
              <a:pPr/>
              <a:t>‹#›</a:t>
            </a:fld>
            <a:endParaRPr/>
          </a:p>
        </p:txBody>
      </p:sp>
      <p:sp>
        <p:nvSpPr>
          <p:cNvPr id="8" name="Rectangle 7"/>
          <p:cNvSpPr/>
          <p:nvPr/>
        </p:nvSpPr>
        <p:spPr>
          <a:xfrm>
            <a:off x="0" y="868362"/>
            <a:ext cx="9144000" cy="46038"/>
          </a:xfrm>
          <a:prstGeom prst="rect">
            <a:avLst/>
          </a:prstGeom>
          <a:solidFill>
            <a:srgbClr val="000000"/>
          </a:solidFill>
          <a:ln>
            <a:solidFill>
              <a:srgbClr val="4A7EBB"/>
            </a:solidFill>
          </a:ln>
        </p:spPr>
        <p:txBody>
          <a:bodyPr lIns="45719" rIns="45719" anchor="ctr"/>
          <a:lstStyle/>
          <a:p>
            <a:pPr algn="ctr">
              <a:defRPr>
                <a:solidFill>
                  <a:srgbClr val="FFFFFF"/>
                </a:solidFill>
              </a:defRPr>
            </a:pP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3" r:id="rId11"/>
    <p:sldLayoutId id="2147483664" r:id="rId12"/>
    <p:sldLayoutId id="2147483665" r:id="rId13"/>
  </p:sldLayoutIdLst>
  <p:transition spd="med"/>
  <p:txStyles>
    <p:titleStyle>
      <a:lvl1pPr marL="0" marR="0" indent="0" algn="ctr" defTabSz="457200" rtl="0" latinLnBrk="0">
        <a:lnSpc>
          <a:spcPct val="100000"/>
        </a:lnSpc>
        <a:spcBef>
          <a:spcPts val="0"/>
        </a:spcBef>
        <a:spcAft>
          <a:spcPts val="0"/>
        </a:spcAft>
        <a:buClrTx/>
        <a:buSzTx/>
        <a:buFontTx/>
        <a:buNone/>
        <a:tabLst/>
        <a:defRPr sz="3200" b="1" i="0" u="none" strike="noStrike" cap="none" spc="0" baseline="0">
          <a:ln>
            <a:noFill/>
          </a:ln>
          <a:solidFill>
            <a:srgbClr val="000000"/>
          </a:solidFill>
          <a:uFillTx/>
          <a:latin typeface="+mj-lt"/>
          <a:ea typeface="+mj-ea"/>
          <a:cs typeface="+mj-cs"/>
          <a:sym typeface="Calibri"/>
        </a:defRPr>
      </a:lvl1pPr>
      <a:lvl2pPr marL="0" marR="0" indent="0" algn="ctr" defTabSz="457200" rtl="0" latinLnBrk="0">
        <a:lnSpc>
          <a:spcPct val="100000"/>
        </a:lnSpc>
        <a:spcBef>
          <a:spcPts val="0"/>
        </a:spcBef>
        <a:spcAft>
          <a:spcPts val="0"/>
        </a:spcAft>
        <a:buClrTx/>
        <a:buSzTx/>
        <a:buFontTx/>
        <a:buNone/>
        <a:tabLst/>
        <a:defRPr sz="3200" b="1" i="0" u="none" strike="noStrike" cap="none" spc="0" baseline="0">
          <a:ln>
            <a:noFill/>
          </a:ln>
          <a:solidFill>
            <a:srgbClr val="000000"/>
          </a:solidFill>
          <a:uFillTx/>
          <a:latin typeface="+mj-lt"/>
          <a:ea typeface="+mj-ea"/>
          <a:cs typeface="+mj-cs"/>
          <a:sym typeface="Calibri"/>
        </a:defRPr>
      </a:lvl2pPr>
      <a:lvl3pPr marL="0" marR="0" indent="0" algn="ctr" defTabSz="457200" rtl="0" latinLnBrk="0">
        <a:lnSpc>
          <a:spcPct val="100000"/>
        </a:lnSpc>
        <a:spcBef>
          <a:spcPts val="0"/>
        </a:spcBef>
        <a:spcAft>
          <a:spcPts val="0"/>
        </a:spcAft>
        <a:buClrTx/>
        <a:buSzTx/>
        <a:buFontTx/>
        <a:buNone/>
        <a:tabLst/>
        <a:defRPr sz="3200" b="1" i="0" u="none" strike="noStrike" cap="none" spc="0" baseline="0">
          <a:ln>
            <a:noFill/>
          </a:ln>
          <a:solidFill>
            <a:srgbClr val="000000"/>
          </a:solidFill>
          <a:uFillTx/>
          <a:latin typeface="+mj-lt"/>
          <a:ea typeface="+mj-ea"/>
          <a:cs typeface="+mj-cs"/>
          <a:sym typeface="Calibri"/>
        </a:defRPr>
      </a:lvl3pPr>
      <a:lvl4pPr marL="0" marR="0" indent="0" algn="ctr" defTabSz="457200" rtl="0" latinLnBrk="0">
        <a:lnSpc>
          <a:spcPct val="100000"/>
        </a:lnSpc>
        <a:spcBef>
          <a:spcPts val="0"/>
        </a:spcBef>
        <a:spcAft>
          <a:spcPts val="0"/>
        </a:spcAft>
        <a:buClrTx/>
        <a:buSzTx/>
        <a:buFontTx/>
        <a:buNone/>
        <a:tabLst/>
        <a:defRPr sz="3200" b="1" i="0" u="none" strike="noStrike" cap="none" spc="0" baseline="0">
          <a:ln>
            <a:noFill/>
          </a:ln>
          <a:solidFill>
            <a:srgbClr val="000000"/>
          </a:solidFill>
          <a:uFillTx/>
          <a:latin typeface="+mj-lt"/>
          <a:ea typeface="+mj-ea"/>
          <a:cs typeface="+mj-cs"/>
          <a:sym typeface="Calibri"/>
        </a:defRPr>
      </a:lvl4pPr>
      <a:lvl5pPr marL="0" marR="0" indent="0" algn="ctr" defTabSz="457200" rtl="0" latinLnBrk="0">
        <a:lnSpc>
          <a:spcPct val="100000"/>
        </a:lnSpc>
        <a:spcBef>
          <a:spcPts val="0"/>
        </a:spcBef>
        <a:spcAft>
          <a:spcPts val="0"/>
        </a:spcAft>
        <a:buClrTx/>
        <a:buSzTx/>
        <a:buFontTx/>
        <a:buNone/>
        <a:tabLst/>
        <a:defRPr sz="3200" b="1" i="0" u="none" strike="noStrike" cap="none" spc="0" baseline="0">
          <a:ln>
            <a:noFill/>
          </a:ln>
          <a:solidFill>
            <a:srgbClr val="000000"/>
          </a:solidFill>
          <a:uFillTx/>
          <a:latin typeface="+mj-lt"/>
          <a:ea typeface="+mj-ea"/>
          <a:cs typeface="+mj-cs"/>
          <a:sym typeface="Calibri"/>
        </a:defRPr>
      </a:lvl5pPr>
      <a:lvl6pPr marL="0" marR="0" indent="457200" algn="ctr" defTabSz="457200" rtl="0" latinLnBrk="0">
        <a:lnSpc>
          <a:spcPct val="100000"/>
        </a:lnSpc>
        <a:spcBef>
          <a:spcPts val="0"/>
        </a:spcBef>
        <a:spcAft>
          <a:spcPts val="0"/>
        </a:spcAft>
        <a:buClrTx/>
        <a:buSzTx/>
        <a:buFontTx/>
        <a:buNone/>
        <a:tabLst/>
        <a:defRPr sz="3200" b="1" i="0" u="none" strike="noStrike" cap="none" spc="0" baseline="0">
          <a:ln>
            <a:noFill/>
          </a:ln>
          <a:solidFill>
            <a:srgbClr val="000000"/>
          </a:solidFill>
          <a:uFillTx/>
          <a:latin typeface="+mj-lt"/>
          <a:ea typeface="+mj-ea"/>
          <a:cs typeface="+mj-cs"/>
          <a:sym typeface="Calibri"/>
        </a:defRPr>
      </a:lvl6pPr>
      <a:lvl7pPr marL="0" marR="0" indent="914400" algn="ctr" defTabSz="457200" rtl="0" latinLnBrk="0">
        <a:lnSpc>
          <a:spcPct val="100000"/>
        </a:lnSpc>
        <a:spcBef>
          <a:spcPts val="0"/>
        </a:spcBef>
        <a:spcAft>
          <a:spcPts val="0"/>
        </a:spcAft>
        <a:buClrTx/>
        <a:buSzTx/>
        <a:buFontTx/>
        <a:buNone/>
        <a:tabLst/>
        <a:defRPr sz="3200" b="1" i="0" u="none" strike="noStrike" cap="none" spc="0" baseline="0">
          <a:ln>
            <a:noFill/>
          </a:ln>
          <a:solidFill>
            <a:srgbClr val="000000"/>
          </a:solidFill>
          <a:uFillTx/>
          <a:latin typeface="+mj-lt"/>
          <a:ea typeface="+mj-ea"/>
          <a:cs typeface="+mj-cs"/>
          <a:sym typeface="Calibri"/>
        </a:defRPr>
      </a:lvl7pPr>
      <a:lvl8pPr marL="0" marR="0" indent="1371600" algn="ctr" defTabSz="457200" rtl="0" latinLnBrk="0">
        <a:lnSpc>
          <a:spcPct val="100000"/>
        </a:lnSpc>
        <a:spcBef>
          <a:spcPts val="0"/>
        </a:spcBef>
        <a:spcAft>
          <a:spcPts val="0"/>
        </a:spcAft>
        <a:buClrTx/>
        <a:buSzTx/>
        <a:buFontTx/>
        <a:buNone/>
        <a:tabLst/>
        <a:defRPr sz="3200" b="1" i="0" u="none" strike="noStrike" cap="none" spc="0" baseline="0">
          <a:ln>
            <a:noFill/>
          </a:ln>
          <a:solidFill>
            <a:srgbClr val="000000"/>
          </a:solidFill>
          <a:uFillTx/>
          <a:latin typeface="+mj-lt"/>
          <a:ea typeface="+mj-ea"/>
          <a:cs typeface="+mj-cs"/>
          <a:sym typeface="Calibri"/>
        </a:defRPr>
      </a:lvl8pPr>
      <a:lvl9pPr marL="0" marR="0" indent="1828800" algn="ctr" defTabSz="457200" rtl="0" latinLnBrk="0">
        <a:lnSpc>
          <a:spcPct val="100000"/>
        </a:lnSpc>
        <a:spcBef>
          <a:spcPts val="0"/>
        </a:spcBef>
        <a:spcAft>
          <a:spcPts val="0"/>
        </a:spcAft>
        <a:buClrTx/>
        <a:buSzTx/>
        <a:buFontTx/>
        <a:buNone/>
        <a:tabLst/>
        <a:defRPr sz="3200" b="1" i="0" u="none" strike="noStrike" cap="none" spc="0" baseline="0">
          <a:ln>
            <a:noFill/>
          </a:ln>
          <a:solidFill>
            <a:srgbClr val="000000"/>
          </a:solidFill>
          <a:uFillTx/>
          <a:latin typeface="+mj-lt"/>
          <a:ea typeface="+mj-ea"/>
          <a:cs typeface="+mj-cs"/>
          <a:sym typeface="Calibri"/>
        </a:defRPr>
      </a:lvl9pPr>
    </p:titleStyle>
    <p:bodyStyle>
      <a:lvl1pPr marL="342900" marR="0" indent="-342900" algn="l" defTabSz="457200" rtl="0" latinLnBrk="0">
        <a:lnSpc>
          <a:spcPct val="100000"/>
        </a:lnSpc>
        <a:spcBef>
          <a:spcPts val="600"/>
        </a:spcBef>
        <a:spcAft>
          <a:spcPts val="0"/>
        </a:spcAft>
        <a:buClrTx/>
        <a:buSzPct val="100000"/>
        <a:buFont typeface="Arial"/>
        <a:buChar char="•"/>
        <a:tabLst/>
        <a:defRPr sz="2800" b="1" i="0" u="none" strike="noStrike" cap="none" spc="0" baseline="0">
          <a:ln>
            <a:noFill/>
          </a:ln>
          <a:solidFill>
            <a:srgbClr val="000000"/>
          </a:solidFill>
          <a:uFillTx/>
          <a:latin typeface="+mj-lt"/>
          <a:ea typeface="+mj-ea"/>
          <a:cs typeface="+mj-cs"/>
          <a:sym typeface="Calibri"/>
        </a:defRPr>
      </a:lvl1pPr>
      <a:lvl2pPr marL="790575" marR="0" indent="-333375" algn="l" defTabSz="457200" rtl="0" latinLnBrk="0">
        <a:lnSpc>
          <a:spcPct val="100000"/>
        </a:lnSpc>
        <a:spcBef>
          <a:spcPts val="600"/>
        </a:spcBef>
        <a:spcAft>
          <a:spcPts val="0"/>
        </a:spcAft>
        <a:buClrTx/>
        <a:buSzPct val="100000"/>
        <a:buFont typeface="Arial"/>
        <a:buChar char="–"/>
        <a:tabLst/>
        <a:defRPr sz="2800" b="1" i="0" u="none" strike="noStrike" cap="none" spc="0" baseline="0">
          <a:ln>
            <a:noFill/>
          </a:ln>
          <a:solidFill>
            <a:srgbClr val="000000"/>
          </a:solidFill>
          <a:uFillTx/>
          <a:latin typeface="+mj-lt"/>
          <a:ea typeface="+mj-ea"/>
          <a:cs typeface="+mj-cs"/>
          <a:sym typeface="Calibri"/>
        </a:defRPr>
      </a:lvl2pPr>
      <a:lvl3pPr marL="1270000" marR="0" indent="-355600" algn="l" defTabSz="457200" rtl="0" latinLnBrk="0">
        <a:lnSpc>
          <a:spcPct val="100000"/>
        </a:lnSpc>
        <a:spcBef>
          <a:spcPts val="600"/>
        </a:spcBef>
        <a:spcAft>
          <a:spcPts val="0"/>
        </a:spcAft>
        <a:buClrTx/>
        <a:buSzPct val="100000"/>
        <a:buFont typeface="Arial"/>
        <a:buChar char="•"/>
        <a:tabLst/>
        <a:defRPr sz="2800" b="1" i="0" u="none" strike="noStrike" cap="none" spc="0" baseline="0">
          <a:ln>
            <a:noFill/>
          </a:ln>
          <a:solidFill>
            <a:srgbClr val="000000"/>
          </a:solidFill>
          <a:uFillTx/>
          <a:latin typeface="+mj-lt"/>
          <a:ea typeface="+mj-ea"/>
          <a:cs typeface="+mj-cs"/>
          <a:sym typeface="Calibri"/>
        </a:defRPr>
      </a:lvl3pPr>
      <a:lvl4pPr marL="1771650" marR="0" indent="-400050" algn="l" defTabSz="457200" rtl="0" latinLnBrk="0">
        <a:lnSpc>
          <a:spcPct val="100000"/>
        </a:lnSpc>
        <a:spcBef>
          <a:spcPts val="600"/>
        </a:spcBef>
        <a:spcAft>
          <a:spcPts val="0"/>
        </a:spcAft>
        <a:buClrTx/>
        <a:buSzPct val="100000"/>
        <a:buFont typeface="Arial"/>
        <a:buChar char="–"/>
        <a:tabLst/>
        <a:defRPr sz="2800" b="1" i="0" u="none" strike="noStrike" cap="none" spc="0" baseline="0">
          <a:ln>
            <a:noFill/>
          </a:ln>
          <a:solidFill>
            <a:srgbClr val="000000"/>
          </a:solidFill>
          <a:uFillTx/>
          <a:latin typeface="+mj-lt"/>
          <a:ea typeface="+mj-ea"/>
          <a:cs typeface="+mj-cs"/>
          <a:sym typeface="Calibri"/>
        </a:defRPr>
      </a:lvl4pPr>
      <a:lvl5pPr marL="2286000" marR="0" indent="-457200" algn="l" defTabSz="457200" rtl="0" latinLnBrk="0">
        <a:lnSpc>
          <a:spcPct val="100000"/>
        </a:lnSpc>
        <a:spcBef>
          <a:spcPts val="600"/>
        </a:spcBef>
        <a:spcAft>
          <a:spcPts val="0"/>
        </a:spcAft>
        <a:buClrTx/>
        <a:buSzPct val="100000"/>
        <a:buFont typeface="Arial"/>
        <a:buChar char="»"/>
        <a:tabLst/>
        <a:defRPr sz="2800" b="1" i="0" u="none" strike="noStrike" cap="none" spc="0" baseline="0">
          <a:ln>
            <a:noFill/>
          </a:ln>
          <a:solidFill>
            <a:srgbClr val="000000"/>
          </a:solidFill>
          <a:uFillTx/>
          <a:latin typeface="+mj-lt"/>
          <a:ea typeface="+mj-ea"/>
          <a:cs typeface="+mj-cs"/>
          <a:sym typeface="Calibri"/>
        </a:defRPr>
      </a:lvl5pPr>
      <a:lvl6pPr marL="2606039" marR="0" indent="-320039" algn="l" defTabSz="457200" rtl="0" latinLnBrk="0">
        <a:lnSpc>
          <a:spcPct val="100000"/>
        </a:lnSpc>
        <a:spcBef>
          <a:spcPts val="600"/>
        </a:spcBef>
        <a:spcAft>
          <a:spcPts val="0"/>
        </a:spcAft>
        <a:buClrTx/>
        <a:buSzPct val="100000"/>
        <a:buFont typeface="Arial"/>
        <a:buChar char="•"/>
        <a:tabLst/>
        <a:defRPr sz="2800" b="1" i="0" u="none" strike="noStrike" cap="none" spc="0" baseline="0">
          <a:ln>
            <a:noFill/>
          </a:ln>
          <a:solidFill>
            <a:srgbClr val="000000"/>
          </a:solidFill>
          <a:uFillTx/>
          <a:latin typeface="+mj-lt"/>
          <a:ea typeface="+mj-ea"/>
          <a:cs typeface="+mj-cs"/>
          <a:sym typeface="Calibri"/>
        </a:defRPr>
      </a:lvl6pPr>
      <a:lvl7pPr marL="3063239" marR="0" indent="-320039" algn="l" defTabSz="457200" rtl="0" latinLnBrk="0">
        <a:lnSpc>
          <a:spcPct val="100000"/>
        </a:lnSpc>
        <a:spcBef>
          <a:spcPts val="600"/>
        </a:spcBef>
        <a:spcAft>
          <a:spcPts val="0"/>
        </a:spcAft>
        <a:buClrTx/>
        <a:buSzPct val="100000"/>
        <a:buFont typeface="Arial"/>
        <a:buChar char="•"/>
        <a:tabLst/>
        <a:defRPr sz="2800" b="1" i="0" u="none" strike="noStrike" cap="none" spc="0" baseline="0">
          <a:ln>
            <a:noFill/>
          </a:ln>
          <a:solidFill>
            <a:srgbClr val="000000"/>
          </a:solidFill>
          <a:uFillTx/>
          <a:latin typeface="+mj-lt"/>
          <a:ea typeface="+mj-ea"/>
          <a:cs typeface="+mj-cs"/>
          <a:sym typeface="Calibri"/>
        </a:defRPr>
      </a:lvl7pPr>
      <a:lvl8pPr marL="3520440" marR="0" indent="-320040" algn="l" defTabSz="457200" rtl="0" latinLnBrk="0">
        <a:lnSpc>
          <a:spcPct val="100000"/>
        </a:lnSpc>
        <a:spcBef>
          <a:spcPts val="600"/>
        </a:spcBef>
        <a:spcAft>
          <a:spcPts val="0"/>
        </a:spcAft>
        <a:buClrTx/>
        <a:buSzPct val="100000"/>
        <a:buFont typeface="Arial"/>
        <a:buChar char="•"/>
        <a:tabLst/>
        <a:defRPr sz="2800" b="1" i="0" u="none" strike="noStrike" cap="none" spc="0" baseline="0">
          <a:ln>
            <a:noFill/>
          </a:ln>
          <a:solidFill>
            <a:srgbClr val="000000"/>
          </a:solidFill>
          <a:uFillTx/>
          <a:latin typeface="+mj-lt"/>
          <a:ea typeface="+mj-ea"/>
          <a:cs typeface="+mj-cs"/>
          <a:sym typeface="Calibri"/>
        </a:defRPr>
      </a:lvl8pPr>
      <a:lvl9pPr marL="3977640" marR="0" indent="-320040" algn="l" defTabSz="457200" rtl="0" latinLnBrk="0">
        <a:lnSpc>
          <a:spcPct val="100000"/>
        </a:lnSpc>
        <a:spcBef>
          <a:spcPts val="600"/>
        </a:spcBef>
        <a:spcAft>
          <a:spcPts val="0"/>
        </a:spcAft>
        <a:buClrTx/>
        <a:buSzPct val="100000"/>
        <a:buFont typeface="Arial"/>
        <a:buChar char="•"/>
        <a:tabLst/>
        <a:defRPr sz="2800" b="1" i="0" u="none" strike="noStrike" cap="none" spc="0" baseline="0">
          <a:ln>
            <a:noFill/>
          </a:ln>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jpe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101.svg"/><Relationship Id="rId4" Type="http://schemas.openxmlformats.org/officeDocument/2006/relationships/image" Target="../media/image9.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61.svg"/><Relationship Id="rId18" Type="http://schemas.openxmlformats.org/officeDocument/2006/relationships/image" Target="../media/image22.png"/><Relationship Id="rId26" Type="http://schemas.openxmlformats.org/officeDocument/2006/relationships/image" Target="../media/image26.png"/><Relationship Id="rId3" Type="http://schemas.openxmlformats.org/officeDocument/2006/relationships/image" Target="../media/image161.svg"/><Relationship Id="rId21" Type="http://schemas.openxmlformats.org/officeDocument/2006/relationships/image" Target="../media/image341.svg"/><Relationship Id="rId7" Type="http://schemas.openxmlformats.org/officeDocument/2006/relationships/image" Target="../media/image201.svg"/><Relationship Id="rId12" Type="http://schemas.openxmlformats.org/officeDocument/2006/relationships/image" Target="../media/image19.png"/><Relationship Id="rId17" Type="http://schemas.openxmlformats.org/officeDocument/2006/relationships/image" Target="../media/image301.svg"/><Relationship Id="rId25" Type="http://schemas.openxmlformats.org/officeDocument/2006/relationships/image" Target="../media/image381.svg"/><Relationship Id="rId2" Type="http://schemas.openxmlformats.org/officeDocument/2006/relationships/image" Target="../media/image14.png"/><Relationship Id="rId16" Type="http://schemas.openxmlformats.org/officeDocument/2006/relationships/image" Target="../media/image21.png"/><Relationship Id="rId20" Type="http://schemas.openxmlformats.org/officeDocument/2006/relationships/image" Target="../media/image23.png"/><Relationship Id="rId29" Type="http://schemas.openxmlformats.org/officeDocument/2006/relationships/image" Target="../media/image421.sv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241.svg"/><Relationship Id="rId24" Type="http://schemas.openxmlformats.org/officeDocument/2006/relationships/image" Target="../media/image25.png"/><Relationship Id="rId5" Type="http://schemas.openxmlformats.org/officeDocument/2006/relationships/image" Target="../media/image181.svg"/><Relationship Id="rId15" Type="http://schemas.openxmlformats.org/officeDocument/2006/relationships/image" Target="../media/image281.svg"/><Relationship Id="rId23" Type="http://schemas.openxmlformats.org/officeDocument/2006/relationships/image" Target="../media/image361.svg"/><Relationship Id="rId28" Type="http://schemas.openxmlformats.org/officeDocument/2006/relationships/image" Target="../media/image27.png"/><Relationship Id="rId10" Type="http://schemas.openxmlformats.org/officeDocument/2006/relationships/image" Target="../media/image18.png"/><Relationship Id="rId19" Type="http://schemas.openxmlformats.org/officeDocument/2006/relationships/image" Target="../media/image321.svg"/><Relationship Id="rId31" Type="http://schemas.openxmlformats.org/officeDocument/2006/relationships/image" Target="../media/image441.svg"/><Relationship Id="rId4" Type="http://schemas.openxmlformats.org/officeDocument/2006/relationships/image" Target="../media/image15.png"/><Relationship Id="rId9" Type="http://schemas.openxmlformats.org/officeDocument/2006/relationships/image" Target="../media/image221.svg"/><Relationship Id="rId14" Type="http://schemas.openxmlformats.org/officeDocument/2006/relationships/image" Target="../media/image20.png"/><Relationship Id="rId22" Type="http://schemas.openxmlformats.org/officeDocument/2006/relationships/image" Target="../media/image24.png"/><Relationship Id="rId27" Type="http://schemas.openxmlformats.org/officeDocument/2006/relationships/image" Target="../media/image401.svg"/><Relationship Id="rId30"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hyperlink" Target="https://www.cs.toronto.edu/~kriz/cifar.html" TargetMode="External"/><Relationship Id="rId13" Type="http://schemas.openxmlformats.org/officeDocument/2006/relationships/hyperlink" Target="http://data.ottawa.ca/" TargetMode="External"/><Relationship Id="rId3" Type="http://schemas.openxmlformats.org/officeDocument/2006/relationships/hyperlink" Target="http://pascal.inrialpes.fr/data/human/" TargetMode="External"/><Relationship Id="rId7" Type="http://schemas.openxmlformats.org/officeDocument/2006/relationships/hyperlink" Target="http://scikit-learn.org/stable/modules/generated/" TargetMode="External"/><Relationship Id="rId12" Type="http://schemas.openxmlformats.org/officeDocument/2006/relationships/hyperlink" Target="https://open.canada.ca/en/open-data" TargetMode="External"/><Relationship Id="rId2" Type="http://schemas.openxmlformats.org/officeDocument/2006/relationships/hyperlink" Target="http://www-old.emt.tugraz.at/~pinz/data/GRAZ_01/" TargetMode="External"/><Relationship Id="rId1" Type="http://schemas.openxmlformats.org/officeDocument/2006/relationships/slideLayout" Target="../slideLayouts/slideLayout3.xml"/><Relationship Id="rId6" Type="http://schemas.openxmlformats.org/officeDocument/2006/relationships/hyperlink" Target="http://chenlab.ece.cornell.edu/people/Andy/ImagesOfGroups.html" TargetMode="External"/><Relationship Id="rId11" Type="http://schemas.openxmlformats.org/officeDocument/2006/relationships/hyperlink" Target="http://www.image-net.org/" TargetMode="External"/><Relationship Id="rId5" Type="http://schemas.openxmlformats.org/officeDocument/2006/relationships/hyperlink" Target="https://storage.googleapis.com/openimages/web/index.html" TargetMode="External"/><Relationship Id="rId15" Type="http://schemas.openxmlformats.org/officeDocument/2006/relationships/hyperlink" Target="http://www.cs.utexas.edu/~grauman/courses/spring2008/datasets.htm" TargetMode="External"/><Relationship Id="rId10" Type="http://schemas.openxmlformats.org/officeDocument/2006/relationships/hyperlink" Target="https://cloud.google.com/bigquery/public-data/" TargetMode="External"/><Relationship Id="rId4" Type="http://schemas.openxmlformats.org/officeDocument/2006/relationships/hyperlink" Target="http://homepages.inf.ed.ac.uk/rbf/CVonline/Imagedbase.htm" TargetMode="External"/><Relationship Id="rId9" Type="http://schemas.openxmlformats.org/officeDocument/2006/relationships/hyperlink" Target="https://www.kaggle.com/datasets" TargetMode="External"/><Relationship Id="rId14" Type="http://schemas.openxmlformats.org/officeDocument/2006/relationships/hyperlink" Target="https://towardsdatascience.com/image-datasets-for-artificial-intelligence-bbb12615edd7"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List_of_datasets_for_machine_learning_research" TargetMode="External"/><Relationship Id="rId2" Type="http://schemas.openxmlformats.org/officeDocument/2006/relationships/hyperlink" Target="http://www.dis.uniroma1.it/~labrococo/MAR/"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 xmlns:a16="http://schemas.microsoft.com/office/drawing/2014/main" id="{4571BC3D-E2BA-4E18-8417-4F339BAE13D9}"/>
              </a:ext>
            </a:extLst>
          </p:cNvPr>
          <p:cNvSpPr>
            <a:spLocks noGrp="1"/>
          </p:cNvSpPr>
          <p:nvPr>
            <p:ph type="ctrTitle" sz="quarter"/>
          </p:nvPr>
        </p:nvSpPr>
        <p:spPr>
          <a:xfrm>
            <a:off x="1256085" y="135847"/>
            <a:ext cx="7333674" cy="1132361"/>
          </a:xfrm>
        </p:spPr>
        <p:txBody>
          <a:bodyPr>
            <a:spAutoFit/>
          </a:bodyPr>
          <a:lstStyle/>
          <a:p>
            <a:r>
              <a:rPr lang="en-US" dirty="0">
                <a:solidFill>
                  <a:schemeClr val="tx1"/>
                </a:solidFill>
              </a:rPr>
              <a:t>Intelligent Operations </a:t>
            </a:r>
            <a:r>
              <a:rPr lang="en-US" dirty="0"/>
              <a:t/>
            </a:r>
            <a:br>
              <a:rPr lang="en-US" dirty="0"/>
            </a:br>
            <a:endParaRPr lang="en-US" sz="1800" b="0" dirty="0"/>
          </a:p>
        </p:txBody>
      </p:sp>
      <p:sp>
        <p:nvSpPr>
          <p:cNvPr id="7" name="Subtitle 4">
            <a:extLst>
              <a:ext uri="{FF2B5EF4-FFF2-40B4-BE49-F238E27FC236}">
                <a16:creationId xmlns="" xmlns:a16="http://schemas.microsoft.com/office/drawing/2014/main" id="{2DD0025B-A861-4593-81C1-313D77D6A532}"/>
              </a:ext>
            </a:extLst>
          </p:cNvPr>
          <p:cNvSpPr txBox="1">
            <a:spLocks/>
          </p:cNvSpPr>
          <p:nvPr/>
        </p:nvSpPr>
        <p:spPr>
          <a:xfrm>
            <a:off x="1949458" y="4620621"/>
            <a:ext cx="5146255" cy="369332"/>
          </a:xfrm>
          <a:prstGeom prst="rect">
            <a:avLst/>
          </a:prstGeom>
          <a:solidFill>
            <a:schemeClr val="bg1">
              <a:alpha val="81961"/>
            </a:schemeClr>
          </a:solidFill>
        </p:spPr>
        <p:txBody>
          <a:bodyPr wrap="square">
            <a:spAutoFit/>
          </a:bodyPr>
          <a:lstStyle>
            <a:lvl1pPr marL="231775" indent="-231775" algn="l" defTabSz="914400" rtl="0" eaLnBrk="1" latinLnBrk="0" hangingPunct="1">
              <a:spcBef>
                <a:spcPts val="0"/>
              </a:spcBef>
              <a:spcAft>
                <a:spcPts val="600"/>
              </a:spcAft>
              <a:buClr>
                <a:schemeClr val="tx2"/>
              </a:buClr>
              <a:buSzPct val="120000"/>
              <a:buFont typeface="Wingdings" pitchFamily="2" charset="2"/>
              <a:buChar char="§"/>
              <a:defRPr sz="2400" b="1" kern="1200">
                <a:solidFill>
                  <a:schemeClr val="tx1"/>
                </a:solidFill>
                <a:latin typeface="Arial" pitchFamily="34" charset="0"/>
                <a:ea typeface="+mn-ea"/>
                <a:cs typeface="Arial" pitchFamily="34" charset="0"/>
              </a:defRPr>
            </a:lvl1pPr>
            <a:lvl2pPr marL="515938" indent="-228600" algn="l" defTabSz="914400" rtl="0" eaLnBrk="1" latinLnBrk="0" hangingPunct="1">
              <a:spcBef>
                <a:spcPts val="0"/>
              </a:spcBef>
              <a:spcAft>
                <a:spcPts val="600"/>
              </a:spcAft>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747713" indent="-231775" algn="l" defTabSz="914400" rtl="0" eaLnBrk="1" latinLnBrk="0" hangingPunct="1">
              <a:spcBef>
                <a:spcPts val="0"/>
              </a:spcBef>
              <a:spcAft>
                <a:spcPts val="600"/>
              </a:spcAft>
              <a:buClr>
                <a:schemeClr val="tx2"/>
              </a:buClr>
              <a:buSzPct val="110000"/>
              <a:buFont typeface="Wingdings" pitchFamily="2" charset="2"/>
              <a:buChar char="§"/>
              <a:defRPr sz="1800" kern="1200">
                <a:solidFill>
                  <a:schemeClr val="tx1"/>
                </a:solidFill>
                <a:latin typeface="Arial" pitchFamily="34" charset="0"/>
                <a:ea typeface="+mn-ea"/>
                <a:cs typeface="Arial" pitchFamily="34" charset="0"/>
              </a:defRPr>
            </a:lvl3pPr>
            <a:lvl4pPr marL="1030288" indent="-228600" algn="l" defTabSz="914400" rtl="0" eaLnBrk="1" latinLnBrk="0" hangingPunct="1">
              <a:spcBef>
                <a:spcPts val="0"/>
              </a:spcBef>
              <a:spcAft>
                <a:spcPts val="600"/>
              </a:spcAft>
              <a:buClr>
                <a:schemeClr val="tx2"/>
              </a:buClr>
              <a:buFont typeface="Arial" pitchFamily="34" charset="0"/>
              <a:buChar char="–"/>
              <a:defRPr sz="1800" kern="1200">
                <a:solidFill>
                  <a:schemeClr val="tx1"/>
                </a:solidFill>
                <a:latin typeface="Arial" pitchFamily="34" charset="0"/>
                <a:ea typeface="+mn-ea"/>
                <a:cs typeface="Arial" pitchFamily="34" charset="0"/>
              </a:defRPr>
            </a:lvl4pPr>
            <a:lvl5pPr marL="1319213" indent="-228600" algn="l" defTabSz="914400" rtl="0" eaLnBrk="1" latinLnBrk="0" hangingPunct="1">
              <a:spcBef>
                <a:spcPts val="0"/>
              </a:spcBef>
              <a:spcAft>
                <a:spcPts val="600"/>
              </a:spcAft>
              <a:buClr>
                <a:schemeClr val="tx2"/>
              </a:buClr>
              <a:buSzPct val="60000"/>
              <a:buFont typeface="Wingdings" pitchFamily="2" charset="2"/>
              <a:buChar char="q"/>
              <a:defRPr sz="1800" kern="1200">
                <a:solidFill>
                  <a:schemeClr val="tx1"/>
                </a:solidFill>
                <a:latin typeface="Arial" pitchFamily="34" charset="0"/>
                <a:ea typeface="+mn-ea"/>
                <a:cs typeface="Arial" pitchFamily="34" charset="0"/>
              </a:defRPr>
            </a:lvl5pPr>
            <a:lvl6pPr marL="1608138" indent="-228600" algn="l" defTabSz="914400" rtl="0" eaLnBrk="1" latinLnBrk="0" hangingPunct="1">
              <a:spcBef>
                <a:spcPts val="0"/>
              </a:spcBef>
              <a:spcAft>
                <a:spcPts val="600"/>
              </a:spcAft>
              <a:buClr>
                <a:schemeClr val="tx2"/>
              </a:buClr>
              <a:buFont typeface="Helvetica LT Std" pitchFamily="34" charset="0"/>
              <a:buChar char="–"/>
              <a:defRPr sz="1800" kern="1200">
                <a:solidFill>
                  <a:schemeClr val="tx1"/>
                </a:solidFill>
                <a:latin typeface="Arial" pitchFamily="34" charset="0"/>
                <a:ea typeface="+mn-ea"/>
                <a:cs typeface="Arial"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80A644"/>
              </a:buClr>
              <a:buSzPct val="85000"/>
              <a:buNone/>
              <a:defRPr/>
            </a:pPr>
            <a:r>
              <a:rPr lang="en-US" sz="1800" spc="140" dirty="0"/>
              <a:t>Intelligent Operations </a:t>
            </a:r>
          </a:p>
        </p:txBody>
      </p:sp>
      <p:cxnSp>
        <p:nvCxnSpPr>
          <p:cNvPr id="13" name="Straight Connector 12">
            <a:extLst>
              <a:ext uri="{FF2B5EF4-FFF2-40B4-BE49-F238E27FC236}">
                <a16:creationId xmlns="" xmlns:a16="http://schemas.microsoft.com/office/drawing/2014/main" id="{5391AEC6-C1CA-43AA-B4E1-9F0E99455106}"/>
              </a:ext>
            </a:extLst>
          </p:cNvPr>
          <p:cNvCxnSpPr/>
          <p:nvPr/>
        </p:nvCxnSpPr>
        <p:spPr>
          <a:xfrm>
            <a:off x="1112045" y="2050999"/>
            <a:ext cx="6821083" cy="0"/>
          </a:xfrm>
          <a:prstGeom prst="line">
            <a:avLst/>
          </a:prstGeom>
          <a:ln>
            <a:solidFill>
              <a:srgbClr val="0B6299"/>
            </a:solidFill>
          </a:ln>
        </p:spPr>
        <p:style>
          <a:lnRef idx="1">
            <a:schemeClr val="accent1"/>
          </a:lnRef>
          <a:fillRef idx="0">
            <a:schemeClr val="accent1"/>
          </a:fillRef>
          <a:effectRef idx="0">
            <a:schemeClr val="accent1"/>
          </a:effectRef>
          <a:fontRef idx="minor">
            <a:schemeClr val="tx1"/>
          </a:fontRef>
        </p:style>
      </p:cxnSp>
      <p:sp>
        <p:nvSpPr>
          <p:cNvPr id="6" name="Subtitle 4">
            <a:extLst>
              <a:ext uri="{FF2B5EF4-FFF2-40B4-BE49-F238E27FC236}">
                <a16:creationId xmlns="" xmlns:a16="http://schemas.microsoft.com/office/drawing/2014/main" id="{4E466D20-A422-4D0B-8177-8877DE0F7BEA}"/>
              </a:ext>
            </a:extLst>
          </p:cNvPr>
          <p:cNvSpPr txBox="1">
            <a:spLocks/>
          </p:cNvSpPr>
          <p:nvPr/>
        </p:nvSpPr>
        <p:spPr>
          <a:xfrm>
            <a:off x="2122668" y="5001724"/>
            <a:ext cx="4799836" cy="261610"/>
          </a:xfrm>
          <a:prstGeom prst="rect">
            <a:avLst/>
          </a:prstGeom>
          <a:noFill/>
        </p:spPr>
        <p:txBody>
          <a:bodyPr wrap="square">
            <a:spAutoFit/>
          </a:bodyPr>
          <a:lstStyle>
            <a:lvl1pPr marL="231775" indent="-231775" algn="l" defTabSz="914400" rtl="0" eaLnBrk="1" latinLnBrk="0" hangingPunct="1">
              <a:spcBef>
                <a:spcPts val="0"/>
              </a:spcBef>
              <a:spcAft>
                <a:spcPts val="600"/>
              </a:spcAft>
              <a:buClr>
                <a:schemeClr val="tx2"/>
              </a:buClr>
              <a:buSzPct val="120000"/>
              <a:buFont typeface="Wingdings" pitchFamily="2" charset="2"/>
              <a:buChar char="§"/>
              <a:defRPr sz="2400" b="1" kern="1200">
                <a:solidFill>
                  <a:schemeClr val="tx1"/>
                </a:solidFill>
                <a:latin typeface="Arial" pitchFamily="34" charset="0"/>
                <a:ea typeface="+mn-ea"/>
                <a:cs typeface="Arial" pitchFamily="34" charset="0"/>
              </a:defRPr>
            </a:lvl1pPr>
            <a:lvl2pPr marL="515938" indent="-228600" algn="l" defTabSz="914400" rtl="0" eaLnBrk="1" latinLnBrk="0" hangingPunct="1">
              <a:spcBef>
                <a:spcPts val="0"/>
              </a:spcBef>
              <a:spcAft>
                <a:spcPts val="600"/>
              </a:spcAft>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747713" indent="-231775" algn="l" defTabSz="914400" rtl="0" eaLnBrk="1" latinLnBrk="0" hangingPunct="1">
              <a:spcBef>
                <a:spcPts val="0"/>
              </a:spcBef>
              <a:spcAft>
                <a:spcPts val="600"/>
              </a:spcAft>
              <a:buClr>
                <a:schemeClr val="tx2"/>
              </a:buClr>
              <a:buSzPct val="110000"/>
              <a:buFont typeface="Wingdings" pitchFamily="2" charset="2"/>
              <a:buChar char="§"/>
              <a:defRPr sz="1800" kern="1200">
                <a:solidFill>
                  <a:schemeClr val="tx1"/>
                </a:solidFill>
                <a:latin typeface="Arial" pitchFamily="34" charset="0"/>
                <a:ea typeface="+mn-ea"/>
                <a:cs typeface="Arial" pitchFamily="34" charset="0"/>
              </a:defRPr>
            </a:lvl3pPr>
            <a:lvl4pPr marL="1030288" indent="-228600" algn="l" defTabSz="914400" rtl="0" eaLnBrk="1" latinLnBrk="0" hangingPunct="1">
              <a:spcBef>
                <a:spcPts val="0"/>
              </a:spcBef>
              <a:spcAft>
                <a:spcPts val="600"/>
              </a:spcAft>
              <a:buClr>
                <a:schemeClr val="tx2"/>
              </a:buClr>
              <a:buFont typeface="Arial" pitchFamily="34" charset="0"/>
              <a:buChar char="–"/>
              <a:defRPr sz="1800" kern="1200">
                <a:solidFill>
                  <a:schemeClr val="tx1"/>
                </a:solidFill>
                <a:latin typeface="Arial" pitchFamily="34" charset="0"/>
                <a:ea typeface="+mn-ea"/>
                <a:cs typeface="Arial" pitchFamily="34" charset="0"/>
              </a:defRPr>
            </a:lvl4pPr>
            <a:lvl5pPr marL="1319213" indent="-228600" algn="l" defTabSz="914400" rtl="0" eaLnBrk="1" latinLnBrk="0" hangingPunct="1">
              <a:spcBef>
                <a:spcPts val="0"/>
              </a:spcBef>
              <a:spcAft>
                <a:spcPts val="600"/>
              </a:spcAft>
              <a:buClr>
                <a:schemeClr val="tx2"/>
              </a:buClr>
              <a:buSzPct val="60000"/>
              <a:buFont typeface="Wingdings" pitchFamily="2" charset="2"/>
              <a:buChar char="q"/>
              <a:defRPr sz="1800" kern="1200">
                <a:solidFill>
                  <a:schemeClr val="tx1"/>
                </a:solidFill>
                <a:latin typeface="Arial" pitchFamily="34" charset="0"/>
                <a:ea typeface="+mn-ea"/>
                <a:cs typeface="Arial" pitchFamily="34" charset="0"/>
              </a:defRPr>
            </a:lvl5pPr>
            <a:lvl6pPr marL="1608138" indent="-228600" algn="l" defTabSz="914400" rtl="0" eaLnBrk="1" latinLnBrk="0" hangingPunct="1">
              <a:spcBef>
                <a:spcPts val="0"/>
              </a:spcBef>
              <a:spcAft>
                <a:spcPts val="600"/>
              </a:spcAft>
              <a:buClr>
                <a:schemeClr val="tx2"/>
              </a:buClr>
              <a:buFont typeface="Helvetica LT Std" pitchFamily="34" charset="0"/>
              <a:buChar char="–"/>
              <a:defRPr sz="1800" kern="1200">
                <a:solidFill>
                  <a:schemeClr val="tx1"/>
                </a:solidFill>
                <a:latin typeface="Arial" pitchFamily="34" charset="0"/>
                <a:ea typeface="+mn-ea"/>
                <a:cs typeface="Arial"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80A644"/>
              </a:buClr>
              <a:buSzPct val="85000"/>
              <a:buNone/>
              <a:defRPr/>
            </a:pPr>
            <a:r>
              <a:rPr lang="en-US" sz="1100" b="0" spc="140" dirty="0" err="1"/>
              <a:t>NeuroMachina</a:t>
            </a:r>
            <a:r>
              <a:rPr lang="en-US" sz="1100" b="0" spc="140" dirty="0"/>
              <a:t> Internal Research Project</a:t>
            </a:r>
          </a:p>
        </p:txBody>
      </p:sp>
      <p:sp>
        <p:nvSpPr>
          <p:cNvPr id="11" name="Title 3">
            <a:extLst>
              <a:ext uri="{FF2B5EF4-FFF2-40B4-BE49-F238E27FC236}">
                <a16:creationId xmlns="" xmlns:a16="http://schemas.microsoft.com/office/drawing/2014/main" id="{97A1A6DD-14C0-410A-BC19-8C5A3097E737}"/>
              </a:ext>
            </a:extLst>
          </p:cNvPr>
          <p:cNvSpPr txBox="1">
            <a:spLocks/>
          </p:cNvSpPr>
          <p:nvPr/>
        </p:nvSpPr>
        <p:spPr>
          <a:xfrm>
            <a:off x="247650" y="5263334"/>
            <a:ext cx="8638422" cy="568104"/>
          </a:xfrm>
          <a:prstGeom prst="rect">
            <a:avLst/>
          </a:prstGeom>
        </p:spPr>
        <p:txBody>
          <a:bodyPr vert="horz" wrap="square" lIns="91440" tIns="45720" rIns="91440" bIns="45720" rtlCol="0" anchor="ctr" anchorCtr="0">
            <a:spAutoFit/>
          </a:bodyPr>
          <a:lstStyle>
            <a:lvl1pPr algn="ctr" defTabSz="914400" rtl="0" eaLnBrk="1" latinLnBrk="0" hangingPunct="1">
              <a:lnSpc>
                <a:spcPts val="4400"/>
              </a:lnSpc>
              <a:spcBef>
                <a:spcPct val="0"/>
              </a:spcBef>
              <a:buNone/>
              <a:defRPr lang="en-US" sz="3600" b="1" kern="1200">
                <a:solidFill>
                  <a:schemeClr val="tx2"/>
                </a:solidFill>
                <a:latin typeface="Arial" pitchFamily="34" charset="0"/>
                <a:ea typeface="Verdana" pitchFamily="34" charset="0"/>
                <a:cs typeface="Times New Roman" pitchFamily="18" charset="0"/>
              </a:defRPr>
            </a:lvl1pPr>
          </a:lstStyle>
          <a:p>
            <a:r>
              <a:rPr lang="en-US" sz="1800" dirty="0">
                <a:solidFill>
                  <a:schemeClr val="tx1"/>
                </a:solidFill>
              </a:rPr>
              <a:t>Focus Area: </a:t>
            </a:r>
            <a:r>
              <a:rPr lang="en-US" sz="1800" b="0" dirty="0">
                <a:solidFill>
                  <a:schemeClr val="tx1"/>
                </a:solidFill>
              </a:rPr>
              <a:t>Tactical, Integrated Robotically Enhanced Network/Secure (TIRYNS)</a:t>
            </a:r>
          </a:p>
        </p:txBody>
      </p:sp>
      <p:pic>
        <p:nvPicPr>
          <p:cNvPr id="2" name="Picture 1">
            <a:extLst>
              <a:ext uri="{FF2B5EF4-FFF2-40B4-BE49-F238E27FC236}">
                <a16:creationId xmlns="" xmlns:a16="http://schemas.microsoft.com/office/drawing/2014/main" id="{84F4CE69-531A-494E-B313-11C4273A64A8}"/>
              </a:ext>
            </a:extLst>
          </p:cNvPr>
          <p:cNvPicPr>
            <a:picLocks noChangeAspect="1"/>
          </p:cNvPicPr>
          <p:nvPr/>
        </p:nvPicPr>
        <p:blipFill>
          <a:blip r:embed="rId2" cstate="print"/>
          <a:stretch>
            <a:fillRect/>
          </a:stretch>
        </p:blipFill>
        <p:spPr>
          <a:xfrm>
            <a:off x="976197" y="2127307"/>
            <a:ext cx="2550322" cy="1904772"/>
          </a:xfrm>
          <a:prstGeom prst="rect">
            <a:avLst/>
          </a:prstGeom>
        </p:spPr>
      </p:pic>
      <p:pic>
        <p:nvPicPr>
          <p:cNvPr id="14" name="Picture 2" descr="Picture 2">
            <a:extLst>
              <a:ext uri="{FF2B5EF4-FFF2-40B4-BE49-F238E27FC236}">
                <a16:creationId xmlns="" xmlns:a16="http://schemas.microsoft.com/office/drawing/2014/main" id="{870658A7-8833-475C-A064-4C9F11418B0C}"/>
              </a:ext>
            </a:extLst>
          </p:cNvPr>
          <p:cNvPicPr>
            <a:picLocks noChangeAspect="1"/>
          </p:cNvPicPr>
          <p:nvPr/>
        </p:nvPicPr>
        <p:blipFill>
          <a:blip r:embed="rId3" cstate="print">
            <a:extLst/>
          </a:blip>
          <a:stretch>
            <a:fillRect/>
          </a:stretch>
        </p:blipFill>
        <p:spPr>
          <a:xfrm>
            <a:off x="3526519" y="2136608"/>
            <a:ext cx="1626790" cy="2440184"/>
          </a:xfrm>
          <a:prstGeom prst="rect">
            <a:avLst/>
          </a:prstGeom>
          <a:ln w="12700">
            <a:miter lim="400000"/>
          </a:ln>
        </p:spPr>
      </p:pic>
      <p:pic>
        <p:nvPicPr>
          <p:cNvPr id="4" name="Picture 3">
            <a:extLst>
              <a:ext uri="{FF2B5EF4-FFF2-40B4-BE49-F238E27FC236}">
                <a16:creationId xmlns="" xmlns:a16="http://schemas.microsoft.com/office/drawing/2014/main" id="{7C2F4206-8464-49F0-8F8F-E0C41E22C583}"/>
              </a:ext>
            </a:extLst>
          </p:cNvPr>
          <p:cNvPicPr>
            <a:picLocks noChangeAspect="1"/>
          </p:cNvPicPr>
          <p:nvPr/>
        </p:nvPicPr>
        <p:blipFill>
          <a:blip r:embed="rId4" cstate="print"/>
          <a:stretch>
            <a:fillRect/>
          </a:stretch>
        </p:blipFill>
        <p:spPr>
          <a:xfrm>
            <a:off x="5486006" y="2292729"/>
            <a:ext cx="2010495" cy="2121130"/>
          </a:xfrm>
          <a:prstGeom prst="rect">
            <a:avLst/>
          </a:prstGeom>
        </p:spPr>
      </p:pic>
    </p:spTree>
    <p:extLst>
      <p:ext uri="{BB962C8B-B14F-4D97-AF65-F5344CB8AC3E}">
        <p14:creationId xmlns="" xmlns:p14="http://schemas.microsoft.com/office/powerpoint/2010/main" val="1257975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rrow: Right 14">
            <a:extLst>
              <a:ext uri="{FF2B5EF4-FFF2-40B4-BE49-F238E27FC236}">
                <a16:creationId xmlns="" xmlns:a16="http://schemas.microsoft.com/office/drawing/2014/main" id="{10D6E3A4-6CC6-479E-A86B-4C7DD1D704E3}"/>
              </a:ext>
            </a:extLst>
          </p:cNvPr>
          <p:cNvSpPr/>
          <p:nvPr/>
        </p:nvSpPr>
        <p:spPr>
          <a:xfrm>
            <a:off x="3027806" y="4675875"/>
            <a:ext cx="617510" cy="326682"/>
          </a:xfrm>
          <a:prstGeom prst="right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 xmlns:a16="http://schemas.microsoft.com/office/drawing/2014/main" id="{4D12B753-44B2-417B-8D30-D2E37C77096C}"/>
              </a:ext>
            </a:extLst>
          </p:cNvPr>
          <p:cNvSpPr/>
          <p:nvPr/>
        </p:nvSpPr>
        <p:spPr>
          <a:xfrm>
            <a:off x="435976" y="1489179"/>
            <a:ext cx="8383836" cy="538956"/>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98" name="Arrow: Right 97">
            <a:extLst>
              <a:ext uri="{FF2B5EF4-FFF2-40B4-BE49-F238E27FC236}">
                <a16:creationId xmlns="" xmlns:a16="http://schemas.microsoft.com/office/drawing/2014/main" id="{C1D2CFAB-9F56-40B5-B63B-83E0ABE629E2}"/>
              </a:ext>
            </a:extLst>
          </p:cNvPr>
          <p:cNvSpPr/>
          <p:nvPr/>
        </p:nvSpPr>
        <p:spPr>
          <a:xfrm>
            <a:off x="4631097" y="4650678"/>
            <a:ext cx="1851462" cy="377077"/>
          </a:xfrm>
          <a:prstGeom prst="right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77" name="Arrow: Right 76">
            <a:extLst>
              <a:ext uri="{FF2B5EF4-FFF2-40B4-BE49-F238E27FC236}">
                <a16:creationId xmlns="" xmlns:a16="http://schemas.microsoft.com/office/drawing/2014/main" id="{B0FC6CFD-1B25-434D-A5F3-DFCD6FA34AD0}"/>
              </a:ext>
            </a:extLst>
          </p:cNvPr>
          <p:cNvSpPr/>
          <p:nvPr/>
        </p:nvSpPr>
        <p:spPr>
          <a:xfrm>
            <a:off x="3475139" y="3159685"/>
            <a:ext cx="3007419" cy="377077"/>
          </a:xfrm>
          <a:prstGeom prst="rightArrow">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pic>
        <p:nvPicPr>
          <p:cNvPr id="80" name="Picture 79">
            <a:extLst>
              <a:ext uri="{FF2B5EF4-FFF2-40B4-BE49-F238E27FC236}">
                <a16:creationId xmlns="" xmlns:a16="http://schemas.microsoft.com/office/drawing/2014/main" id="{D4BB797C-E5B6-4202-BCF1-213E903BE4E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41274" y="2928458"/>
            <a:ext cx="580784" cy="391398"/>
          </a:xfrm>
          <a:prstGeom prst="rect">
            <a:avLst/>
          </a:prstGeom>
        </p:spPr>
      </p:pic>
      <p:sp>
        <p:nvSpPr>
          <p:cNvPr id="62" name="Arrow: Right 61">
            <a:extLst>
              <a:ext uri="{FF2B5EF4-FFF2-40B4-BE49-F238E27FC236}">
                <a16:creationId xmlns="" xmlns:a16="http://schemas.microsoft.com/office/drawing/2014/main" id="{EF3C3EA1-C5D6-4FFB-91AD-5EEE1952E95C}"/>
              </a:ext>
            </a:extLst>
          </p:cNvPr>
          <p:cNvSpPr/>
          <p:nvPr/>
        </p:nvSpPr>
        <p:spPr>
          <a:xfrm>
            <a:off x="1084704" y="2877499"/>
            <a:ext cx="842064" cy="495187"/>
          </a:xfrm>
          <a:prstGeom prst="rightArrow">
            <a:avLst>
              <a:gd name="adj1" fmla="val 65129"/>
              <a:gd name="adj2"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Right 55">
            <a:extLst>
              <a:ext uri="{FF2B5EF4-FFF2-40B4-BE49-F238E27FC236}">
                <a16:creationId xmlns="" xmlns:a16="http://schemas.microsoft.com/office/drawing/2014/main" id="{6EA5E0C3-B1A1-4CE3-A16C-04412F23370A}"/>
              </a:ext>
            </a:extLst>
          </p:cNvPr>
          <p:cNvSpPr/>
          <p:nvPr/>
        </p:nvSpPr>
        <p:spPr>
          <a:xfrm>
            <a:off x="861275" y="3483230"/>
            <a:ext cx="1028238" cy="495187"/>
          </a:xfrm>
          <a:prstGeom prst="rightArrow">
            <a:avLst>
              <a:gd name="adj1" fmla="val 65129"/>
              <a:gd name="adj2"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649338" y="0"/>
            <a:ext cx="8229600" cy="868362"/>
          </a:xfrm>
        </p:spPr>
        <p:txBody>
          <a:bodyPr>
            <a:noAutofit/>
          </a:bodyPr>
          <a:lstStyle/>
          <a:p>
            <a:r>
              <a:rPr lang="en-US" dirty="0"/>
              <a:t>Intelligent Operations Analytics</a:t>
            </a:r>
            <a:endParaRPr lang="en-US" sz="2000" dirty="0">
              <a:solidFill>
                <a:schemeClr val="accent2"/>
              </a:solidFill>
            </a:endParaRPr>
          </a:p>
        </p:txBody>
      </p:sp>
      <p:sp>
        <p:nvSpPr>
          <p:cNvPr id="18" name="Rounded Rectangle 17"/>
          <p:cNvSpPr/>
          <p:nvPr/>
        </p:nvSpPr>
        <p:spPr>
          <a:xfrm>
            <a:off x="7702191" y="3730823"/>
            <a:ext cx="1033900" cy="659869"/>
          </a:xfrm>
          <a:prstGeom prst="roundRect">
            <a:avLst/>
          </a:prstGeom>
          <a:solidFill>
            <a:srgbClr val="421C5E"/>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sz="1359" dirty="0">
                <a:solidFill>
                  <a:schemeClr val="bg1"/>
                </a:solidFill>
                <a:latin typeface="Calibri" panose="020F0502020204030204" pitchFamily="34" charset="0"/>
                <a:cs typeface="Calibri" panose="020F0502020204030204" pitchFamily="34" charset="0"/>
              </a:rPr>
              <a:t>Response Models</a:t>
            </a:r>
          </a:p>
        </p:txBody>
      </p:sp>
      <p:sp>
        <p:nvSpPr>
          <p:cNvPr id="40" name="TextBox 39"/>
          <p:cNvSpPr txBox="1"/>
          <p:nvPr/>
        </p:nvSpPr>
        <p:spPr>
          <a:xfrm>
            <a:off x="665327" y="1591674"/>
            <a:ext cx="938077" cy="261610"/>
          </a:xfrm>
          <a:prstGeom prst="rect">
            <a:avLst/>
          </a:prstGeom>
          <a:noFill/>
        </p:spPr>
        <p:txBody>
          <a:bodyPr wrap="none" rtlCol="0">
            <a:spAutoFit/>
          </a:bodyPr>
          <a:lstStyle/>
          <a:p>
            <a:pPr>
              <a:spcAft>
                <a:spcPts val="582"/>
              </a:spcAft>
            </a:pPr>
            <a:r>
              <a:rPr lang="en-US" sz="1100" b="1" dirty="0">
                <a:solidFill>
                  <a:schemeClr val="tx1">
                    <a:lumMod val="95000"/>
                    <a:lumOff val="5000"/>
                  </a:schemeClr>
                </a:solidFill>
                <a:latin typeface="Arial" panose="020B0604020202020204" pitchFamily="34" charset="0"/>
                <a:ea typeface="Verdana" pitchFamily="34" charset="0"/>
                <a:cs typeface="Arial" panose="020B0604020202020204" pitchFamily="34" charset="0"/>
              </a:rPr>
              <a:t>Data Types</a:t>
            </a:r>
          </a:p>
        </p:txBody>
      </p:sp>
      <p:sp>
        <p:nvSpPr>
          <p:cNvPr id="41" name="TextBox 40"/>
          <p:cNvSpPr txBox="1"/>
          <p:nvPr/>
        </p:nvSpPr>
        <p:spPr>
          <a:xfrm>
            <a:off x="7702191" y="1458575"/>
            <a:ext cx="1225090" cy="600164"/>
          </a:xfrm>
          <a:prstGeom prst="rect">
            <a:avLst/>
          </a:prstGeom>
          <a:noFill/>
        </p:spPr>
        <p:txBody>
          <a:bodyPr wrap="square" rtlCol="0">
            <a:spAutoFit/>
          </a:bodyPr>
          <a:lstStyle/>
          <a:p>
            <a:pPr algn="ctr">
              <a:spcAft>
                <a:spcPts val="582"/>
              </a:spcAft>
            </a:pPr>
            <a:r>
              <a:rPr lang="en-US" sz="1100" b="1" dirty="0">
                <a:solidFill>
                  <a:schemeClr val="tx1">
                    <a:lumMod val="95000"/>
                    <a:lumOff val="5000"/>
                  </a:schemeClr>
                </a:solidFill>
                <a:latin typeface="Arial" panose="020B0604020202020204" pitchFamily="34" charset="0"/>
                <a:ea typeface="Verdana" pitchFamily="34" charset="0"/>
                <a:cs typeface="Arial" panose="020B0604020202020204" pitchFamily="34" charset="0"/>
              </a:rPr>
              <a:t>Course of </a:t>
            </a:r>
            <a:br>
              <a:rPr lang="en-US" sz="1100" b="1" dirty="0">
                <a:solidFill>
                  <a:schemeClr val="tx1">
                    <a:lumMod val="95000"/>
                    <a:lumOff val="5000"/>
                  </a:schemeClr>
                </a:solidFill>
                <a:latin typeface="Arial" panose="020B0604020202020204" pitchFamily="34" charset="0"/>
                <a:ea typeface="Verdana" pitchFamily="34" charset="0"/>
                <a:cs typeface="Arial" panose="020B0604020202020204" pitchFamily="34" charset="0"/>
              </a:rPr>
            </a:br>
            <a:r>
              <a:rPr lang="en-US" sz="1100" b="1" dirty="0">
                <a:solidFill>
                  <a:schemeClr val="tx1">
                    <a:lumMod val="95000"/>
                    <a:lumOff val="5000"/>
                  </a:schemeClr>
                </a:solidFill>
                <a:latin typeface="Arial" panose="020B0604020202020204" pitchFamily="34" charset="0"/>
                <a:ea typeface="Verdana" pitchFamily="34" charset="0"/>
                <a:cs typeface="Arial" panose="020B0604020202020204" pitchFamily="34" charset="0"/>
              </a:rPr>
              <a:t>Action Analysis</a:t>
            </a:r>
          </a:p>
        </p:txBody>
      </p:sp>
      <p:sp>
        <p:nvSpPr>
          <p:cNvPr id="43" name="TextBox 42"/>
          <p:cNvSpPr txBox="1"/>
          <p:nvPr/>
        </p:nvSpPr>
        <p:spPr>
          <a:xfrm>
            <a:off x="6617293" y="1512256"/>
            <a:ext cx="857927" cy="430887"/>
          </a:xfrm>
          <a:prstGeom prst="rect">
            <a:avLst/>
          </a:prstGeom>
          <a:noFill/>
        </p:spPr>
        <p:txBody>
          <a:bodyPr wrap="none" rtlCol="0">
            <a:spAutoFit/>
          </a:bodyPr>
          <a:lstStyle/>
          <a:p>
            <a:pPr algn="ctr">
              <a:spcAft>
                <a:spcPts val="582"/>
              </a:spcAft>
            </a:pPr>
            <a:r>
              <a:rPr lang="en-US" sz="1100" b="1" dirty="0">
                <a:solidFill>
                  <a:schemeClr val="tx1">
                    <a:lumMod val="95000"/>
                    <a:lumOff val="5000"/>
                  </a:schemeClr>
                </a:solidFill>
                <a:latin typeface="Arial" panose="020B0604020202020204" pitchFamily="34" charset="0"/>
                <a:ea typeface="Verdana" pitchFamily="34" charset="0"/>
                <a:cs typeface="Arial" panose="020B0604020202020204" pitchFamily="34" charset="0"/>
              </a:rPr>
              <a:t>Predictive</a:t>
            </a:r>
            <a:br>
              <a:rPr lang="en-US" sz="1100" b="1" dirty="0">
                <a:solidFill>
                  <a:schemeClr val="tx1">
                    <a:lumMod val="95000"/>
                    <a:lumOff val="5000"/>
                  </a:schemeClr>
                </a:solidFill>
                <a:latin typeface="Arial" panose="020B0604020202020204" pitchFamily="34" charset="0"/>
                <a:ea typeface="Verdana" pitchFamily="34" charset="0"/>
                <a:cs typeface="Arial" panose="020B0604020202020204" pitchFamily="34" charset="0"/>
              </a:rPr>
            </a:br>
            <a:r>
              <a:rPr lang="en-US" sz="1100" b="1" dirty="0">
                <a:solidFill>
                  <a:schemeClr val="tx1">
                    <a:lumMod val="95000"/>
                    <a:lumOff val="5000"/>
                  </a:schemeClr>
                </a:solidFill>
                <a:latin typeface="Arial" panose="020B0604020202020204" pitchFamily="34" charset="0"/>
                <a:ea typeface="Verdana" pitchFamily="34" charset="0"/>
                <a:cs typeface="Arial" panose="020B0604020202020204" pitchFamily="34" charset="0"/>
              </a:rPr>
              <a:t>Analytics</a:t>
            </a:r>
          </a:p>
        </p:txBody>
      </p:sp>
      <p:sp>
        <p:nvSpPr>
          <p:cNvPr id="44" name="Rounded Rectangle 28"/>
          <p:cNvSpPr/>
          <p:nvPr/>
        </p:nvSpPr>
        <p:spPr>
          <a:xfrm>
            <a:off x="6571974" y="3039731"/>
            <a:ext cx="1020875" cy="652628"/>
          </a:xfrm>
          <a:prstGeom prst="roundRect">
            <a:avLst/>
          </a:prstGeom>
          <a:solidFill>
            <a:srgbClr val="00206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359" dirty="0">
                <a:solidFill>
                  <a:schemeClr val="bg1"/>
                </a:solidFill>
                <a:latin typeface="Calibri" panose="020F0502020204030204" pitchFamily="34" charset="0"/>
                <a:cs typeface="Calibri" panose="020F0502020204030204" pitchFamily="34" charset="0"/>
              </a:rPr>
              <a:t>Pattern Forecast</a:t>
            </a:r>
          </a:p>
        </p:txBody>
      </p:sp>
      <p:sp>
        <p:nvSpPr>
          <p:cNvPr id="10" name="Rectangle 9"/>
          <p:cNvSpPr/>
          <p:nvPr/>
        </p:nvSpPr>
        <p:spPr>
          <a:xfrm>
            <a:off x="328507" y="1401967"/>
            <a:ext cx="8605181" cy="497254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7">
              <a:solidFill>
                <a:schemeClr val="tx1"/>
              </a:solidFill>
              <a:latin typeface="Calibri" panose="020F0502020204030204" pitchFamily="34" charset="0"/>
              <a:cs typeface="Calibri" panose="020F0502020204030204" pitchFamily="34" charset="0"/>
            </a:endParaRPr>
          </a:p>
        </p:txBody>
      </p:sp>
      <p:sp>
        <p:nvSpPr>
          <p:cNvPr id="17" name="TextBox 16"/>
          <p:cNvSpPr txBox="1"/>
          <p:nvPr/>
        </p:nvSpPr>
        <p:spPr>
          <a:xfrm>
            <a:off x="3498632" y="1516587"/>
            <a:ext cx="1203677" cy="430887"/>
          </a:xfrm>
          <a:prstGeom prst="rect">
            <a:avLst/>
          </a:prstGeom>
          <a:noFill/>
        </p:spPr>
        <p:txBody>
          <a:bodyPr wrap="square" rtlCol="0">
            <a:spAutoFit/>
          </a:bodyPr>
          <a:lstStyle/>
          <a:p>
            <a:pPr algn="ctr">
              <a:spcAft>
                <a:spcPts val="582"/>
              </a:spcAft>
            </a:pPr>
            <a:r>
              <a:rPr lang="en-US" sz="1100" b="1" dirty="0">
                <a:solidFill>
                  <a:schemeClr val="tx1">
                    <a:lumMod val="95000"/>
                    <a:lumOff val="5000"/>
                  </a:schemeClr>
                </a:solidFill>
                <a:latin typeface="Arial" panose="020B0604020202020204" pitchFamily="34" charset="0"/>
                <a:ea typeface="Verdana" pitchFamily="34" charset="0"/>
                <a:cs typeface="Arial" panose="020B0604020202020204" pitchFamily="34" charset="0"/>
              </a:rPr>
              <a:t>Pattern/Trend Analysis</a:t>
            </a:r>
          </a:p>
        </p:txBody>
      </p:sp>
      <p:sp>
        <p:nvSpPr>
          <p:cNvPr id="106" name="Rounded Rectangle 5"/>
          <p:cNvSpPr/>
          <p:nvPr/>
        </p:nvSpPr>
        <p:spPr>
          <a:xfrm>
            <a:off x="1914133" y="2885848"/>
            <a:ext cx="1371600" cy="512064"/>
          </a:xfrm>
          <a:prstGeom prst="roundRect">
            <a:avLst>
              <a:gd name="adj" fmla="val 28368"/>
            </a:avLst>
          </a:prstGeom>
          <a:solidFill>
            <a:srgbClr val="77CAFF"/>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a:solidFill>
                  <a:schemeClr val="tx1"/>
                </a:solidFill>
                <a:latin typeface="Calibri" panose="020F0502020204030204" pitchFamily="34" charset="0"/>
                <a:cs typeface="Calibri" panose="020F0502020204030204" pitchFamily="34" charset="0"/>
              </a:rPr>
              <a:t>Image/Video</a:t>
            </a:r>
            <a:br>
              <a:rPr lang="en-US" sz="1100" dirty="0">
                <a:solidFill>
                  <a:schemeClr val="tx1"/>
                </a:solidFill>
                <a:latin typeface="Calibri" panose="020F0502020204030204" pitchFamily="34" charset="0"/>
                <a:cs typeface="Calibri" panose="020F0502020204030204" pitchFamily="34" charset="0"/>
              </a:rPr>
            </a:br>
            <a:r>
              <a:rPr lang="en-US" sz="1100" dirty="0">
                <a:solidFill>
                  <a:schemeClr val="tx1"/>
                </a:solidFill>
                <a:latin typeface="Calibri" panose="020F0502020204030204" pitchFamily="34" charset="0"/>
                <a:cs typeface="Calibri" panose="020F0502020204030204" pitchFamily="34" charset="0"/>
              </a:rPr>
              <a:t>Analytics</a:t>
            </a:r>
          </a:p>
        </p:txBody>
      </p:sp>
      <p:sp>
        <p:nvSpPr>
          <p:cNvPr id="109" name="Rounded Rectangle 5"/>
          <p:cNvSpPr/>
          <p:nvPr/>
        </p:nvSpPr>
        <p:spPr>
          <a:xfrm>
            <a:off x="1939998" y="5141043"/>
            <a:ext cx="1345735" cy="512064"/>
          </a:xfrm>
          <a:prstGeom prst="roundRect">
            <a:avLst>
              <a:gd name="adj" fmla="val 29287"/>
            </a:avLst>
          </a:prstGeom>
          <a:solidFill>
            <a:srgbClr val="77CAFF"/>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a:solidFill>
                  <a:schemeClr val="tx1"/>
                </a:solidFill>
                <a:latin typeface="Calibri" panose="020F0502020204030204" pitchFamily="34" charset="0"/>
                <a:cs typeface="Calibri" panose="020F0502020204030204" pitchFamily="34" charset="0"/>
              </a:rPr>
              <a:t>Sensor</a:t>
            </a:r>
            <a:br>
              <a:rPr lang="en-US" sz="1100" dirty="0">
                <a:solidFill>
                  <a:schemeClr val="tx1"/>
                </a:solidFill>
                <a:latin typeface="Calibri" panose="020F0502020204030204" pitchFamily="34" charset="0"/>
                <a:cs typeface="Calibri" panose="020F0502020204030204" pitchFamily="34" charset="0"/>
              </a:rPr>
            </a:br>
            <a:r>
              <a:rPr lang="en-US" sz="1100" dirty="0">
                <a:solidFill>
                  <a:schemeClr val="tx1"/>
                </a:solidFill>
                <a:latin typeface="Calibri" panose="020F0502020204030204" pitchFamily="34" charset="0"/>
                <a:cs typeface="Calibri" panose="020F0502020204030204" pitchFamily="34" charset="0"/>
              </a:rPr>
              <a:t>Analytics</a:t>
            </a:r>
          </a:p>
        </p:txBody>
      </p:sp>
      <p:sp>
        <p:nvSpPr>
          <p:cNvPr id="111" name="TextBox 110"/>
          <p:cNvSpPr txBox="1"/>
          <p:nvPr/>
        </p:nvSpPr>
        <p:spPr>
          <a:xfrm>
            <a:off x="1939998" y="1503283"/>
            <a:ext cx="1298601" cy="430887"/>
          </a:xfrm>
          <a:prstGeom prst="rect">
            <a:avLst/>
          </a:prstGeom>
          <a:noFill/>
        </p:spPr>
        <p:txBody>
          <a:bodyPr wrap="square" rtlCol="0">
            <a:spAutoFit/>
          </a:bodyPr>
          <a:lstStyle/>
          <a:p>
            <a:pPr algn="ctr">
              <a:spcAft>
                <a:spcPts val="582"/>
              </a:spcAft>
            </a:pPr>
            <a:r>
              <a:rPr lang="en-US" sz="1100" b="1" dirty="0">
                <a:solidFill>
                  <a:schemeClr val="tx1">
                    <a:lumMod val="95000"/>
                    <a:lumOff val="5000"/>
                  </a:schemeClr>
                </a:solidFill>
                <a:latin typeface="Arial" panose="020B0604020202020204" pitchFamily="34" charset="0"/>
                <a:ea typeface="Verdana" pitchFamily="34" charset="0"/>
                <a:cs typeface="Arial" panose="020B0604020202020204" pitchFamily="34" charset="0"/>
              </a:rPr>
              <a:t>Data</a:t>
            </a:r>
            <a:br>
              <a:rPr lang="en-US" sz="1100" b="1" dirty="0">
                <a:solidFill>
                  <a:schemeClr val="tx1">
                    <a:lumMod val="95000"/>
                    <a:lumOff val="5000"/>
                  </a:schemeClr>
                </a:solidFill>
                <a:latin typeface="Arial" panose="020B0604020202020204" pitchFamily="34" charset="0"/>
                <a:ea typeface="Verdana" pitchFamily="34" charset="0"/>
                <a:cs typeface="Arial" panose="020B0604020202020204" pitchFamily="34" charset="0"/>
              </a:rPr>
            </a:br>
            <a:r>
              <a:rPr lang="en-US" sz="1100" b="1" dirty="0">
                <a:solidFill>
                  <a:schemeClr val="tx1">
                    <a:lumMod val="95000"/>
                    <a:lumOff val="5000"/>
                  </a:schemeClr>
                </a:solidFill>
                <a:latin typeface="Arial" panose="020B0604020202020204" pitchFamily="34" charset="0"/>
                <a:ea typeface="Verdana" pitchFamily="34" charset="0"/>
                <a:cs typeface="Arial" panose="020B0604020202020204" pitchFamily="34" charset="0"/>
              </a:rPr>
              <a:t>Type Analytics</a:t>
            </a:r>
          </a:p>
        </p:txBody>
      </p:sp>
      <p:sp>
        <p:nvSpPr>
          <p:cNvPr id="112" name="TextBox 111"/>
          <p:cNvSpPr txBox="1"/>
          <p:nvPr/>
        </p:nvSpPr>
        <p:spPr>
          <a:xfrm>
            <a:off x="3863778" y="6223762"/>
            <a:ext cx="1677062" cy="301493"/>
          </a:xfrm>
          <a:prstGeom prst="rect">
            <a:avLst/>
          </a:prstGeom>
          <a:solidFill>
            <a:schemeClr val="bg1"/>
          </a:solidFill>
          <a:ln>
            <a:solidFill>
              <a:schemeClr val="tx1"/>
            </a:solidFill>
          </a:ln>
        </p:spPr>
        <p:txBody>
          <a:bodyPr wrap="none" rtlCol="0">
            <a:spAutoFit/>
          </a:bodyPr>
          <a:lstStyle/>
          <a:p>
            <a:pPr algn="ctr">
              <a:spcAft>
                <a:spcPts val="582"/>
              </a:spcAft>
            </a:pPr>
            <a:r>
              <a:rPr lang="en-US" sz="1359" b="1" dirty="0" smtClean="0">
                <a:latin typeface="Calibri" panose="020F0502020204030204" pitchFamily="34" charset="0"/>
                <a:ea typeface="Verdana" pitchFamily="34" charset="0"/>
                <a:cs typeface="Calibri" panose="020F0502020204030204" pitchFamily="34" charset="0"/>
              </a:rPr>
              <a:t>TIRYNS </a:t>
            </a:r>
            <a:r>
              <a:rPr lang="en-US" sz="1359" b="1" dirty="0">
                <a:latin typeface="Calibri" panose="020F0502020204030204" pitchFamily="34" charset="0"/>
                <a:ea typeface="Verdana" pitchFamily="34" charset="0"/>
                <a:cs typeface="Calibri" panose="020F0502020204030204" pitchFamily="34" charset="0"/>
              </a:rPr>
              <a:t>Environment</a:t>
            </a:r>
          </a:p>
        </p:txBody>
      </p:sp>
      <p:sp>
        <p:nvSpPr>
          <p:cNvPr id="33" name="Rounded Rectangle 14"/>
          <p:cNvSpPr/>
          <p:nvPr/>
        </p:nvSpPr>
        <p:spPr>
          <a:xfrm>
            <a:off x="5147730" y="3025034"/>
            <a:ext cx="978823" cy="661231"/>
          </a:xfrm>
          <a:prstGeom prst="roundRect">
            <a:avLst>
              <a:gd name="adj" fmla="val 13629"/>
            </a:avLst>
          </a:prstGeom>
          <a:solidFill>
            <a:schemeClr val="tx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dirty="0">
                <a:solidFill>
                  <a:schemeClr val="bg1"/>
                </a:solidFill>
                <a:latin typeface="Calibri" panose="020F0502020204030204" pitchFamily="34" charset="0"/>
                <a:cs typeface="Calibri" panose="020F0502020204030204" pitchFamily="34" charset="0"/>
              </a:rPr>
              <a:t>Pattern Detection</a:t>
            </a:r>
          </a:p>
        </p:txBody>
      </p:sp>
      <p:sp>
        <p:nvSpPr>
          <p:cNvPr id="3" name="Right Brace 2">
            <a:extLst>
              <a:ext uri="{FF2B5EF4-FFF2-40B4-BE49-F238E27FC236}">
                <a16:creationId xmlns="" xmlns:a16="http://schemas.microsoft.com/office/drawing/2014/main" id="{58613DF4-D1E1-4551-9BF6-37C15967A489}"/>
              </a:ext>
            </a:extLst>
          </p:cNvPr>
          <p:cNvSpPr/>
          <p:nvPr/>
        </p:nvSpPr>
        <p:spPr>
          <a:xfrm>
            <a:off x="3271301" y="2496312"/>
            <a:ext cx="385308" cy="174297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2" name="Rounded Rectangle 28">
            <a:extLst>
              <a:ext uri="{FF2B5EF4-FFF2-40B4-BE49-F238E27FC236}">
                <a16:creationId xmlns="" xmlns:a16="http://schemas.microsoft.com/office/drawing/2014/main" id="{27CB63B5-B657-48DA-BDB3-ED6EB4A2D332}"/>
              </a:ext>
            </a:extLst>
          </p:cNvPr>
          <p:cNvSpPr/>
          <p:nvPr/>
        </p:nvSpPr>
        <p:spPr>
          <a:xfrm>
            <a:off x="3681080" y="2689790"/>
            <a:ext cx="1007554" cy="595252"/>
          </a:xfrm>
          <a:prstGeom prst="roundRect">
            <a:avLst/>
          </a:prstGeom>
          <a:solidFill>
            <a:srgbClr val="00B0F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Disruptive</a:t>
            </a:r>
            <a:br>
              <a:rPr lang="en-US" sz="1200" dirty="0">
                <a:solidFill>
                  <a:schemeClr val="tx1"/>
                </a:solidFill>
                <a:latin typeface="Calibri" panose="020F0502020204030204" pitchFamily="34" charset="0"/>
                <a:cs typeface="Calibri" panose="020F0502020204030204" pitchFamily="34" charset="0"/>
              </a:rPr>
            </a:br>
            <a:r>
              <a:rPr lang="en-US" sz="1200" dirty="0">
                <a:solidFill>
                  <a:schemeClr val="tx1"/>
                </a:solidFill>
                <a:latin typeface="Calibri" panose="020F0502020204030204" pitchFamily="34" charset="0"/>
                <a:cs typeface="Calibri" panose="020F0502020204030204" pitchFamily="34" charset="0"/>
              </a:rPr>
              <a:t>Events</a:t>
            </a:r>
          </a:p>
        </p:txBody>
      </p:sp>
      <p:sp>
        <p:nvSpPr>
          <p:cNvPr id="50" name="Rounded Rectangle 5">
            <a:extLst>
              <a:ext uri="{FF2B5EF4-FFF2-40B4-BE49-F238E27FC236}">
                <a16:creationId xmlns="" xmlns:a16="http://schemas.microsoft.com/office/drawing/2014/main" id="{EFA20495-D7B3-4AAC-8280-8D22DD74F7E6}"/>
              </a:ext>
            </a:extLst>
          </p:cNvPr>
          <p:cNvSpPr/>
          <p:nvPr/>
        </p:nvSpPr>
        <p:spPr>
          <a:xfrm>
            <a:off x="1914133" y="3998618"/>
            <a:ext cx="1371600" cy="512064"/>
          </a:xfrm>
          <a:prstGeom prst="roundRect">
            <a:avLst>
              <a:gd name="adj" fmla="val 31089"/>
            </a:avLst>
          </a:prstGeom>
          <a:solidFill>
            <a:srgbClr val="77CAFF"/>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a:solidFill>
                  <a:schemeClr val="tx1"/>
                </a:solidFill>
                <a:latin typeface="Calibri" panose="020F0502020204030204" pitchFamily="34" charset="0"/>
                <a:cs typeface="Calibri" panose="020F0502020204030204" pitchFamily="34" charset="0"/>
              </a:rPr>
              <a:t>Imagery</a:t>
            </a:r>
            <a:br>
              <a:rPr lang="en-US" sz="1100" dirty="0">
                <a:solidFill>
                  <a:schemeClr val="tx1"/>
                </a:solidFill>
                <a:latin typeface="Calibri" panose="020F0502020204030204" pitchFamily="34" charset="0"/>
                <a:cs typeface="Calibri" panose="020F0502020204030204" pitchFamily="34" charset="0"/>
              </a:rPr>
            </a:br>
            <a:r>
              <a:rPr lang="en-US" sz="1100" dirty="0">
                <a:solidFill>
                  <a:schemeClr val="tx1"/>
                </a:solidFill>
                <a:latin typeface="Calibri" panose="020F0502020204030204" pitchFamily="34" charset="0"/>
                <a:cs typeface="Calibri" panose="020F0502020204030204" pitchFamily="34" charset="0"/>
              </a:rPr>
              <a:t>Analytics</a:t>
            </a:r>
          </a:p>
        </p:txBody>
      </p:sp>
      <p:sp>
        <p:nvSpPr>
          <p:cNvPr id="51" name="Rounded Rectangle 5">
            <a:extLst>
              <a:ext uri="{FF2B5EF4-FFF2-40B4-BE49-F238E27FC236}">
                <a16:creationId xmlns="" xmlns:a16="http://schemas.microsoft.com/office/drawing/2014/main" id="{4DAB8FBD-EA40-492A-B627-22D9562D4F16}"/>
              </a:ext>
            </a:extLst>
          </p:cNvPr>
          <p:cNvSpPr/>
          <p:nvPr/>
        </p:nvSpPr>
        <p:spPr>
          <a:xfrm>
            <a:off x="1914133" y="2289038"/>
            <a:ext cx="1371600" cy="512064"/>
          </a:xfrm>
          <a:prstGeom prst="roundRect">
            <a:avLst>
              <a:gd name="adj" fmla="val 25680"/>
            </a:avLst>
          </a:prstGeom>
          <a:solidFill>
            <a:srgbClr val="77CAFF"/>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a:solidFill>
                  <a:schemeClr val="tx1"/>
                </a:solidFill>
                <a:latin typeface="Calibri" panose="020F0502020204030204" pitchFamily="34" charset="0"/>
                <a:cs typeface="Calibri" panose="020F0502020204030204" pitchFamily="34" charset="0"/>
              </a:rPr>
              <a:t>Text</a:t>
            </a:r>
            <a:br>
              <a:rPr lang="en-US" sz="1100" dirty="0">
                <a:solidFill>
                  <a:schemeClr val="tx1"/>
                </a:solidFill>
                <a:latin typeface="Calibri" panose="020F0502020204030204" pitchFamily="34" charset="0"/>
                <a:cs typeface="Calibri" panose="020F0502020204030204" pitchFamily="34" charset="0"/>
              </a:rPr>
            </a:br>
            <a:r>
              <a:rPr lang="en-US" sz="1100" dirty="0">
                <a:solidFill>
                  <a:schemeClr val="tx1"/>
                </a:solidFill>
                <a:latin typeface="Calibri" panose="020F0502020204030204" pitchFamily="34" charset="0"/>
                <a:cs typeface="Calibri" panose="020F0502020204030204" pitchFamily="34" charset="0"/>
              </a:rPr>
              <a:t>Analytics</a:t>
            </a:r>
          </a:p>
        </p:txBody>
      </p:sp>
      <p:sp>
        <p:nvSpPr>
          <p:cNvPr id="52" name="Rounded Rectangle 5">
            <a:extLst>
              <a:ext uri="{FF2B5EF4-FFF2-40B4-BE49-F238E27FC236}">
                <a16:creationId xmlns="" xmlns:a16="http://schemas.microsoft.com/office/drawing/2014/main" id="{6B1BCF60-9F67-4C18-B5D6-35125A01DD08}"/>
              </a:ext>
            </a:extLst>
          </p:cNvPr>
          <p:cNvSpPr/>
          <p:nvPr/>
        </p:nvSpPr>
        <p:spPr>
          <a:xfrm>
            <a:off x="1914135" y="3455708"/>
            <a:ext cx="1371600" cy="512064"/>
          </a:xfrm>
          <a:prstGeom prst="roundRect">
            <a:avLst>
              <a:gd name="adj" fmla="val 23168"/>
            </a:avLst>
          </a:prstGeom>
          <a:solidFill>
            <a:srgbClr val="77CAFF"/>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a:solidFill>
                  <a:schemeClr val="tx1"/>
                </a:solidFill>
                <a:latin typeface="Calibri" panose="020F0502020204030204" pitchFamily="34" charset="0"/>
                <a:cs typeface="Calibri" panose="020F0502020204030204" pitchFamily="34" charset="0"/>
              </a:rPr>
              <a:t>Traffic</a:t>
            </a:r>
            <a:br>
              <a:rPr lang="en-US" sz="1100" dirty="0">
                <a:solidFill>
                  <a:schemeClr val="tx1"/>
                </a:solidFill>
                <a:latin typeface="Calibri" panose="020F0502020204030204" pitchFamily="34" charset="0"/>
                <a:cs typeface="Calibri" panose="020F0502020204030204" pitchFamily="34" charset="0"/>
              </a:rPr>
            </a:br>
            <a:r>
              <a:rPr lang="en-US" sz="1100" dirty="0">
                <a:solidFill>
                  <a:schemeClr val="tx1"/>
                </a:solidFill>
                <a:latin typeface="Calibri" panose="020F0502020204030204" pitchFamily="34" charset="0"/>
                <a:cs typeface="Calibri" panose="020F0502020204030204" pitchFamily="34" charset="0"/>
              </a:rPr>
              <a:t>Analytics</a:t>
            </a:r>
          </a:p>
        </p:txBody>
      </p:sp>
      <p:sp>
        <p:nvSpPr>
          <p:cNvPr id="4" name="Arrow: Right 3">
            <a:extLst>
              <a:ext uri="{FF2B5EF4-FFF2-40B4-BE49-F238E27FC236}">
                <a16:creationId xmlns="" xmlns:a16="http://schemas.microsoft.com/office/drawing/2014/main" id="{8D60A5EA-4E2B-4CF4-ABF0-7DEDD35831DF}"/>
              </a:ext>
            </a:extLst>
          </p:cNvPr>
          <p:cNvSpPr/>
          <p:nvPr/>
        </p:nvSpPr>
        <p:spPr>
          <a:xfrm>
            <a:off x="1109856" y="5217676"/>
            <a:ext cx="811683" cy="366317"/>
          </a:xfrm>
          <a:prstGeom prst="rightArrow">
            <a:avLst>
              <a:gd name="adj1" fmla="val 65129"/>
              <a:gd name="adj2"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 xmlns:a16="http://schemas.microsoft.com/office/drawing/2014/main" id="{527D7CAA-1233-4209-B32A-4F2881829BC4}"/>
              </a:ext>
            </a:extLst>
          </p:cNvPr>
          <p:cNvSpPr txBox="1"/>
          <p:nvPr/>
        </p:nvSpPr>
        <p:spPr>
          <a:xfrm>
            <a:off x="1073785" y="5235012"/>
            <a:ext cx="654274" cy="292388"/>
          </a:xfrm>
          <a:prstGeom prst="rect">
            <a:avLst/>
          </a:prstGeom>
          <a:noFill/>
        </p:spPr>
        <p:txBody>
          <a:bodyPr wrap="square" rtlCol="0">
            <a:spAutoFit/>
          </a:bodyPr>
          <a:lstStyle/>
          <a:p>
            <a:pPr algn="ctr">
              <a:spcAft>
                <a:spcPts val="600"/>
              </a:spcAft>
            </a:pPr>
            <a:r>
              <a:rPr lang="en-US" sz="1300" b="1" dirty="0">
                <a:latin typeface="Calibri" panose="020F0502020204030204" pitchFamily="34" charset="0"/>
                <a:ea typeface="Verdana" pitchFamily="34" charset="0"/>
                <a:cs typeface="Calibri" panose="020F0502020204030204" pitchFamily="34" charset="0"/>
              </a:rPr>
              <a:t>Sensor</a:t>
            </a:r>
          </a:p>
        </p:txBody>
      </p:sp>
      <p:sp>
        <p:nvSpPr>
          <p:cNvPr id="57" name="TextBox 56">
            <a:extLst>
              <a:ext uri="{FF2B5EF4-FFF2-40B4-BE49-F238E27FC236}">
                <a16:creationId xmlns="" xmlns:a16="http://schemas.microsoft.com/office/drawing/2014/main" id="{7533D076-DEA4-4635-A150-3849202243AF}"/>
              </a:ext>
            </a:extLst>
          </p:cNvPr>
          <p:cNvSpPr txBox="1"/>
          <p:nvPr/>
        </p:nvSpPr>
        <p:spPr>
          <a:xfrm>
            <a:off x="1068899" y="3559821"/>
            <a:ext cx="599994" cy="354008"/>
          </a:xfrm>
          <a:prstGeom prst="rect">
            <a:avLst/>
          </a:prstGeom>
          <a:noFill/>
        </p:spPr>
        <p:txBody>
          <a:bodyPr wrap="square" lIns="18288" rIns="18288" rtlCol="0">
            <a:spAutoFit/>
          </a:bodyPr>
          <a:lstStyle/>
          <a:p>
            <a:pPr algn="ctr">
              <a:lnSpc>
                <a:spcPts val="1000"/>
              </a:lnSpc>
            </a:pPr>
            <a:r>
              <a:rPr lang="en-US" sz="1100" b="1" dirty="0">
                <a:latin typeface="Calibri" panose="020F0502020204030204" pitchFamily="34" charset="0"/>
                <a:ea typeface="Verdana" pitchFamily="34" charset="0"/>
                <a:cs typeface="Calibri" panose="020F0502020204030204" pitchFamily="34" charset="0"/>
              </a:rPr>
              <a:t>Traffic</a:t>
            </a:r>
            <a:br>
              <a:rPr lang="en-US" sz="1100" b="1" dirty="0">
                <a:latin typeface="Calibri" panose="020F0502020204030204" pitchFamily="34" charset="0"/>
                <a:ea typeface="Verdana" pitchFamily="34" charset="0"/>
                <a:cs typeface="Calibri" panose="020F0502020204030204" pitchFamily="34" charset="0"/>
              </a:rPr>
            </a:br>
            <a:r>
              <a:rPr lang="en-US" sz="1100" b="1" dirty="0">
                <a:latin typeface="Calibri" panose="020F0502020204030204" pitchFamily="34" charset="0"/>
                <a:ea typeface="Verdana" pitchFamily="34" charset="0"/>
                <a:cs typeface="Calibri" panose="020F0502020204030204" pitchFamily="34" charset="0"/>
              </a:rPr>
              <a:t>Data</a:t>
            </a:r>
          </a:p>
        </p:txBody>
      </p:sp>
      <p:sp>
        <p:nvSpPr>
          <p:cNvPr id="58" name="Arrow: Right 57">
            <a:extLst>
              <a:ext uri="{FF2B5EF4-FFF2-40B4-BE49-F238E27FC236}">
                <a16:creationId xmlns="" xmlns:a16="http://schemas.microsoft.com/office/drawing/2014/main" id="{AE38212A-468A-43B0-927C-A25E30FBF29C}"/>
              </a:ext>
            </a:extLst>
          </p:cNvPr>
          <p:cNvSpPr/>
          <p:nvPr/>
        </p:nvSpPr>
        <p:spPr>
          <a:xfrm>
            <a:off x="1109856" y="4067299"/>
            <a:ext cx="782799" cy="366317"/>
          </a:xfrm>
          <a:prstGeom prst="rightArrow">
            <a:avLst>
              <a:gd name="adj1" fmla="val 65129"/>
              <a:gd name="adj2"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TextBox 58">
            <a:extLst>
              <a:ext uri="{FF2B5EF4-FFF2-40B4-BE49-F238E27FC236}">
                <a16:creationId xmlns="" xmlns:a16="http://schemas.microsoft.com/office/drawing/2014/main" id="{290A186F-A502-4A1F-AC59-9197F35C7AED}"/>
              </a:ext>
            </a:extLst>
          </p:cNvPr>
          <p:cNvSpPr txBox="1"/>
          <p:nvPr/>
        </p:nvSpPr>
        <p:spPr>
          <a:xfrm>
            <a:off x="1109856" y="4094248"/>
            <a:ext cx="606619" cy="292388"/>
          </a:xfrm>
          <a:prstGeom prst="rect">
            <a:avLst/>
          </a:prstGeom>
          <a:noFill/>
        </p:spPr>
        <p:txBody>
          <a:bodyPr wrap="square" lIns="18288" rIns="18288" rtlCol="0">
            <a:spAutoFit/>
          </a:bodyPr>
          <a:lstStyle/>
          <a:p>
            <a:pPr algn="ctr">
              <a:spcAft>
                <a:spcPts val="600"/>
              </a:spcAft>
            </a:pPr>
            <a:r>
              <a:rPr lang="en-US" sz="1300" b="1" dirty="0">
                <a:latin typeface="Calibri" panose="020F0502020204030204" pitchFamily="34" charset="0"/>
                <a:ea typeface="Verdana" pitchFamily="34" charset="0"/>
                <a:cs typeface="Calibri" panose="020F0502020204030204" pitchFamily="34" charset="0"/>
              </a:rPr>
              <a:t>Imagery</a:t>
            </a:r>
          </a:p>
        </p:txBody>
      </p:sp>
      <p:pic>
        <p:nvPicPr>
          <p:cNvPr id="54" name="Graphic 53">
            <a:extLst>
              <a:ext uri="{FF2B5EF4-FFF2-40B4-BE49-F238E27FC236}">
                <a16:creationId xmlns="" xmlns:a16="http://schemas.microsoft.com/office/drawing/2014/main" id="{80D57FFA-E5F3-4BD3-9983-0C0A1E23C037}"/>
              </a:ext>
            </a:extLst>
          </p:cNvPr>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61014" y="4046795"/>
            <a:ext cx="501334" cy="501334"/>
          </a:xfrm>
          <a:prstGeom prst="rect">
            <a:avLst/>
          </a:prstGeom>
        </p:spPr>
      </p:pic>
      <p:sp>
        <p:nvSpPr>
          <p:cNvPr id="61" name="TextBox 60">
            <a:extLst>
              <a:ext uri="{FF2B5EF4-FFF2-40B4-BE49-F238E27FC236}">
                <a16:creationId xmlns="" xmlns:a16="http://schemas.microsoft.com/office/drawing/2014/main" id="{3FF3229D-4449-4D9E-AAF7-04CA725FFAE0}"/>
              </a:ext>
            </a:extLst>
          </p:cNvPr>
          <p:cNvSpPr txBox="1"/>
          <p:nvPr/>
        </p:nvSpPr>
        <p:spPr>
          <a:xfrm>
            <a:off x="1231264" y="2934803"/>
            <a:ext cx="398579" cy="400110"/>
          </a:xfrm>
          <a:prstGeom prst="rect">
            <a:avLst/>
          </a:prstGeom>
          <a:noFill/>
        </p:spPr>
        <p:txBody>
          <a:bodyPr wrap="square" lIns="18288" rIns="18288" rtlCol="0">
            <a:spAutoFit/>
          </a:bodyPr>
          <a:lstStyle/>
          <a:p>
            <a:pPr algn="ctr">
              <a:lnSpc>
                <a:spcPts val="1200"/>
              </a:lnSpc>
              <a:spcAft>
                <a:spcPts val="600"/>
              </a:spcAft>
            </a:pPr>
            <a:r>
              <a:rPr lang="en-US" sz="1100" b="1" dirty="0">
                <a:latin typeface="Calibri" panose="020F0502020204030204" pitchFamily="34" charset="0"/>
                <a:ea typeface="Verdana" pitchFamily="34" charset="0"/>
                <a:cs typeface="Calibri" panose="020F0502020204030204" pitchFamily="34" charset="0"/>
              </a:rPr>
              <a:t>Image </a:t>
            </a:r>
            <a:br>
              <a:rPr lang="en-US" sz="1100" b="1" dirty="0">
                <a:latin typeface="Calibri" panose="020F0502020204030204" pitchFamily="34" charset="0"/>
                <a:ea typeface="Verdana" pitchFamily="34" charset="0"/>
                <a:cs typeface="Calibri" panose="020F0502020204030204" pitchFamily="34" charset="0"/>
              </a:rPr>
            </a:br>
            <a:r>
              <a:rPr lang="en-US" sz="1100" b="1" dirty="0">
                <a:latin typeface="Calibri" panose="020F0502020204030204" pitchFamily="34" charset="0"/>
                <a:ea typeface="Verdana" pitchFamily="34" charset="0"/>
                <a:cs typeface="Calibri" panose="020F0502020204030204" pitchFamily="34" charset="0"/>
              </a:rPr>
              <a:t>Video</a:t>
            </a:r>
          </a:p>
        </p:txBody>
      </p:sp>
      <p:sp>
        <p:nvSpPr>
          <p:cNvPr id="63" name="Arrow: Right 62">
            <a:extLst>
              <a:ext uri="{FF2B5EF4-FFF2-40B4-BE49-F238E27FC236}">
                <a16:creationId xmlns="" xmlns:a16="http://schemas.microsoft.com/office/drawing/2014/main" id="{2B50D443-3AD8-43ED-8D81-9D4846FF8402}"/>
              </a:ext>
            </a:extLst>
          </p:cNvPr>
          <p:cNvSpPr/>
          <p:nvPr/>
        </p:nvSpPr>
        <p:spPr>
          <a:xfrm>
            <a:off x="1068899" y="2356772"/>
            <a:ext cx="845675" cy="366317"/>
          </a:xfrm>
          <a:prstGeom prst="rightArrow">
            <a:avLst>
              <a:gd name="adj1" fmla="val 65129"/>
              <a:gd name="adj2"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TextBox 63">
            <a:extLst>
              <a:ext uri="{FF2B5EF4-FFF2-40B4-BE49-F238E27FC236}">
                <a16:creationId xmlns="" xmlns:a16="http://schemas.microsoft.com/office/drawing/2014/main" id="{89A25C61-A67A-4301-B90F-0BB98684752D}"/>
              </a:ext>
            </a:extLst>
          </p:cNvPr>
          <p:cNvSpPr txBox="1"/>
          <p:nvPr/>
        </p:nvSpPr>
        <p:spPr>
          <a:xfrm>
            <a:off x="1085156" y="2381472"/>
            <a:ext cx="644606" cy="292388"/>
          </a:xfrm>
          <a:prstGeom prst="rect">
            <a:avLst/>
          </a:prstGeom>
          <a:noFill/>
        </p:spPr>
        <p:txBody>
          <a:bodyPr wrap="square" lIns="18288" rIns="18288" rtlCol="0">
            <a:spAutoFit/>
          </a:bodyPr>
          <a:lstStyle/>
          <a:p>
            <a:pPr algn="ctr">
              <a:spcAft>
                <a:spcPts val="600"/>
              </a:spcAft>
            </a:pPr>
            <a:r>
              <a:rPr lang="en-US" sz="1300" b="1" dirty="0">
                <a:latin typeface="Calibri" panose="020F0502020204030204" pitchFamily="34" charset="0"/>
                <a:ea typeface="Verdana" pitchFamily="34" charset="0"/>
                <a:cs typeface="Calibri" panose="020F0502020204030204" pitchFamily="34" charset="0"/>
              </a:rPr>
              <a:t>Text</a:t>
            </a:r>
          </a:p>
        </p:txBody>
      </p:sp>
      <p:grpSp>
        <p:nvGrpSpPr>
          <p:cNvPr id="9" name="Group 12">
            <a:extLst>
              <a:ext uri="{FF2B5EF4-FFF2-40B4-BE49-F238E27FC236}">
                <a16:creationId xmlns="" xmlns:a16="http://schemas.microsoft.com/office/drawing/2014/main" id="{A6FEA636-62FC-42DE-8FE6-01D84D8547C1}"/>
              </a:ext>
            </a:extLst>
          </p:cNvPr>
          <p:cNvGrpSpPr/>
          <p:nvPr/>
        </p:nvGrpSpPr>
        <p:grpSpPr>
          <a:xfrm>
            <a:off x="588672" y="2299809"/>
            <a:ext cx="457200" cy="460836"/>
            <a:chOff x="985035" y="3055086"/>
            <a:chExt cx="457200" cy="460836"/>
          </a:xfrm>
        </p:grpSpPr>
        <p:sp>
          <p:nvSpPr>
            <p:cNvPr id="12" name="Oval 11">
              <a:extLst>
                <a:ext uri="{FF2B5EF4-FFF2-40B4-BE49-F238E27FC236}">
                  <a16:creationId xmlns="" xmlns:a16="http://schemas.microsoft.com/office/drawing/2014/main" id="{785048E6-A6A5-410E-8635-82A7355A2040}"/>
                </a:ext>
              </a:extLst>
            </p:cNvPr>
            <p:cNvSpPr/>
            <p:nvPr/>
          </p:nvSpPr>
          <p:spPr>
            <a:xfrm>
              <a:off x="985035" y="3058722"/>
              <a:ext cx="457200" cy="457200"/>
            </a:xfrm>
            <a:prstGeom prst="ellipse">
              <a:avLst/>
            </a:prstGeom>
            <a:solidFill>
              <a:srgbClr val="C1CD2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TextBox 65">
              <a:extLst>
                <a:ext uri="{FF2B5EF4-FFF2-40B4-BE49-F238E27FC236}">
                  <a16:creationId xmlns="" xmlns:a16="http://schemas.microsoft.com/office/drawing/2014/main" id="{9C701D5F-A2C3-4C35-A298-1005822F98AC}"/>
                </a:ext>
              </a:extLst>
            </p:cNvPr>
            <p:cNvSpPr txBox="1"/>
            <p:nvPr/>
          </p:nvSpPr>
          <p:spPr>
            <a:xfrm>
              <a:off x="1072750" y="3055086"/>
              <a:ext cx="278926" cy="400110"/>
            </a:xfrm>
            <a:prstGeom prst="rect">
              <a:avLst/>
            </a:prstGeom>
            <a:noFill/>
          </p:spPr>
          <p:txBody>
            <a:bodyPr wrap="square" lIns="18288" rIns="18288" rtlCol="0">
              <a:spAutoFit/>
            </a:bodyPr>
            <a:lstStyle/>
            <a:p>
              <a:pPr algn="ctr">
                <a:spcAft>
                  <a:spcPts val="600"/>
                </a:spcAft>
              </a:pPr>
              <a:r>
                <a:rPr lang="en-US" sz="2000" u="sng" dirty="0">
                  <a:latin typeface="Times New Roman" panose="02020603050405020304" pitchFamily="18" charset="0"/>
                  <a:ea typeface="Verdana" pitchFamily="34" charset="0"/>
                  <a:cs typeface="Times New Roman" panose="02020603050405020304" pitchFamily="18" charset="0"/>
                </a:rPr>
                <a:t>T</a:t>
              </a:r>
            </a:p>
          </p:txBody>
        </p:sp>
      </p:grpSp>
      <p:sp>
        <p:nvSpPr>
          <p:cNvPr id="67" name="Rounded Rectangle 17">
            <a:extLst>
              <a:ext uri="{FF2B5EF4-FFF2-40B4-BE49-F238E27FC236}">
                <a16:creationId xmlns="" xmlns:a16="http://schemas.microsoft.com/office/drawing/2014/main" id="{13486BE3-6748-4185-BAA1-7A6A130F6299}"/>
              </a:ext>
            </a:extLst>
          </p:cNvPr>
          <p:cNvSpPr/>
          <p:nvPr/>
        </p:nvSpPr>
        <p:spPr>
          <a:xfrm>
            <a:off x="3686097" y="4494035"/>
            <a:ext cx="1016212" cy="659869"/>
          </a:xfrm>
          <a:prstGeom prst="roundRect">
            <a:avLst/>
          </a:prstGeom>
          <a:solidFill>
            <a:srgbClr val="00B0F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Entity Patterns</a:t>
            </a:r>
          </a:p>
        </p:txBody>
      </p:sp>
      <p:sp>
        <p:nvSpPr>
          <p:cNvPr id="68" name="Rounded Rectangle 17">
            <a:extLst>
              <a:ext uri="{FF2B5EF4-FFF2-40B4-BE49-F238E27FC236}">
                <a16:creationId xmlns="" xmlns:a16="http://schemas.microsoft.com/office/drawing/2014/main" id="{BC5497F1-0DED-4CD4-9482-1621272F3A5B}"/>
              </a:ext>
            </a:extLst>
          </p:cNvPr>
          <p:cNvSpPr/>
          <p:nvPr/>
        </p:nvSpPr>
        <p:spPr>
          <a:xfrm>
            <a:off x="3681080" y="3414428"/>
            <a:ext cx="1007052" cy="659869"/>
          </a:xfrm>
          <a:prstGeom prst="roundRect">
            <a:avLst/>
          </a:prstGeom>
          <a:solidFill>
            <a:srgbClr val="00B0F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Area Patterns</a:t>
            </a:r>
          </a:p>
        </p:txBody>
      </p:sp>
      <p:sp>
        <p:nvSpPr>
          <p:cNvPr id="69" name="Rounded Rectangle 28">
            <a:extLst>
              <a:ext uri="{FF2B5EF4-FFF2-40B4-BE49-F238E27FC236}">
                <a16:creationId xmlns="" xmlns:a16="http://schemas.microsoft.com/office/drawing/2014/main" id="{CF8EFC55-4C9B-4D66-88B8-1793D092C3A3}"/>
              </a:ext>
            </a:extLst>
          </p:cNvPr>
          <p:cNvSpPr/>
          <p:nvPr/>
        </p:nvSpPr>
        <p:spPr>
          <a:xfrm>
            <a:off x="5161416" y="4491903"/>
            <a:ext cx="975556" cy="661021"/>
          </a:xfrm>
          <a:prstGeom prst="roundRect">
            <a:avLst>
              <a:gd name="adj" fmla="val 13872"/>
            </a:avLst>
          </a:prstGeom>
          <a:solidFill>
            <a:schemeClr val="tx2"/>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359" dirty="0">
                <a:solidFill>
                  <a:schemeClr val="bg1"/>
                </a:solidFill>
                <a:latin typeface="Calibri" panose="020F0502020204030204" pitchFamily="34" charset="0"/>
                <a:cs typeface="Calibri" panose="020F0502020204030204" pitchFamily="34" charset="0"/>
              </a:rPr>
              <a:t>Trajectory</a:t>
            </a:r>
            <a:br>
              <a:rPr lang="en-US" sz="1359" dirty="0">
                <a:solidFill>
                  <a:schemeClr val="bg1"/>
                </a:solidFill>
                <a:latin typeface="Calibri" panose="020F0502020204030204" pitchFamily="34" charset="0"/>
                <a:cs typeface="Calibri" panose="020F0502020204030204" pitchFamily="34" charset="0"/>
              </a:rPr>
            </a:br>
            <a:r>
              <a:rPr lang="en-US" sz="1359" dirty="0">
                <a:solidFill>
                  <a:schemeClr val="bg1"/>
                </a:solidFill>
                <a:latin typeface="Calibri" panose="020F0502020204030204" pitchFamily="34" charset="0"/>
                <a:cs typeface="Calibri" panose="020F0502020204030204" pitchFamily="34" charset="0"/>
              </a:rPr>
              <a:t>Models</a:t>
            </a:r>
          </a:p>
        </p:txBody>
      </p:sp>
      <p:sp>
        <p:nvSpPr>
          <p:cNvPr id="75" name="TextBox 74">
            <a:extLst>
              <a:ext uri="{FF2B5EF4-FFF2-40B4-BE49-F238E27FC236}">
                <a16:creationId xmlns="" xmlns:a16="http://schemas.microsoft.com/office/drawing/2014/main" id="{2A5A25F3-6D8B-4868-A2D0-6B92B1970946}"/>
              </a:ext>
            </a:extLst>
          </p:cNvPr>
          <p:cNvSpPr txBox="1"/>
          <p:nvPr/>
        </p:nvSpPr>
        <p:spPr>
          <a:xfrm>
            <a:off x="5254323" y="1582736"/>
            <a:ext cx="694422" cy="261610"/>
          </a:xfrm>
          <a:prstGeom prst="rect">
            <a:avLst/>
          </a:prstGeom>
          <a:noFill/>
        </p:spPr>
        <p:txBody>
          <a:bodyPr wrap="none" rtlCol="0">
            <a:spAutoFit/>
          </a:bodyPr>
          <a:lstStyle/>
          <a:p>
            <a:pPr algn="ctr">
              <a:spcAft>
                <a:spcPts val="582"/>
              </a:spcAft>
            </a:pPr>
            <a:r>
              <a:rPr lang="en-US" sz="1100" b="1" dirty="0">
                <a:solidFill>
                  <a:schemeClr val="tx1">
                    <a:lumMod val="95000"/>
                    <a:lumOff val="5000"/>
                  </a:schemeClr>
                </a:solidFill>
                <a:latin typeface="Arial" panose="020B0604020202020204" pitchFamily="34" charset="0"/>
                <a:ea typeface="Verdana" pitchFamily="34" charset="0"/>
                <a:cs typeface="Arial" panose="020B0604020202020204" pitchFamily="34" charset="0"/>
              </a:rPr>
              <a:t>Results</a:t>
            </a:r>
          </a:p>
        </p:txBody>
      </p:sp>
      <p:sp>
        <p:nvSpPr>
          <p:cNvPr id="70" name="Rounded Rectangle 28">
            <a:extLst>
              <a:ext uri="{FF2B5EF4-FFF2-40B4-BE49-F238E27FC236}">
                <a16:creationId xmlns="" xmlns:a16="http://schemas.microsoft.com/office/drawing/2014/main" id="{42453712-416E-4FBB-8ED9-5E6E5B31385C}"/>
              </a:ext>
            </a:extLst>
          </p:cNvPr>
          <p:cNvSpPr/>
          <p:nvPr/>
        </p:nvSpPr>
        <p:spPr>
          <a:xfrm>
            <a:off x="6617293" y="4480022"/>
            <a:ext cx="975556" cy="661021"/>
          </a:xfrm>
          <a:prstGeom prst="roundRect">
            <a:avLst>
              <a:gd name="adj" fmla="val 13872"/>
            </a:avLst>
          </a:prstGeom>
          <a:solidFill>
            <a:srgbClr val="00206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359" dirty="0">
                <a:solidFill>
                  <a:schemeClr val="bg1"/>
                </a:solidFill>
                <a:latin typeface="Calibri" panose="020F0502020204030204" pitchFamily="34" charset="0"/>
                <a:cs typeface="Calibri" panose="020F0502020204030204" pitchFamily="34" charset="0"/>
              </a:rPr>
              <a:t>Trajectory</a:t>
            </a:r>
            <a:br>
              <a:rPr lang="en-US" sz="1359" dirty="0">
                <a:solidFill>
                  <a:schemeClr val="bg1"/>
                </a:solidFill>
                <a:latin typeface="Calibri" panose="020F0502020204030204" pitchFamily="34" charset="0"/>
                <a:cs typeface="Calibri" panose="020F0502020204030204" pitchFamily="34" charset="0"/>
              </a:rPr>
            </a:br>
            <a:r>
              <a:rPr lang="en-US" sz="1359" dirty="0">
                <a:solidFill>
                  <a:schemeClr val="bg1"/>
                </a:solidFill>
                <a:latin typeface="Calibri" panose="020F0502020204030204" pitchFamily="34" charset="0"/>
                <a:cs typeface="Calibri" panose="020F0502020204030204" pitchFamily="34" charset="0"/>
              </a:rPr>
              <a:t>Forecast</a:t>
            </a:r>
          </a:p>
        </p:txBody>
      </p:sp>
      <p:pic>
        <p:nvPicPr>
          <p:cNvPr id="78" name="Picture 77">
            <a:extLst>
              <a:ext uri="{FF2B5EF4-FFF2-40B4-BE49-F238E27FC236}">
                <a16:creationId xmlns="" xmlns:a16="http://schemas.microsoft.com/office/drawing/2014/main" id="{B9CB59D1-522A-4DF9-BC46-C8F0FB5F22DD}"/>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35976" y="5150136"/>
            <a:ext cx="435511" cy="429420"/>
          </a:xfrm>
          <a:prstGeom prst="rect">
            <a:avLst/>
          </a:prstGeom>
        </p:spPr>
      </p:pic>
      <p:pic>
        <p:nvPicPr>
          <p:cNvPr id="79" name="Picture 78">
            <a:extLst>
              <a:ext uri="{FF2B5EF4-FFF2-40B4-BE49-F238E27FC236}">
                <a16:creationId xmlns="" xmlns:a16="http://schemas.microsoft.com/office/drawing/2014/main" id="{B064F3EB-FDAD-4B98-87C0-DF59D47F6A1B}"/>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639745" y="5414621"/>
            <a:ext cx="413691" cy="407905"/>
          </a:xfrm>
          <a:prstGeom prst="rect">
            <a:avLst/>
          </a:prstGeom>
        </p:spPr>
      </p:pic>
      <p:pic>
        <p:nvPicPr>
          <p:cNvPr id="7" name="Picture 6">
            <a:extLst>
              <a:ext uri="{FF2B5EF4-FFF2-40B4-BE49-F238E27FC236}">
                <a16:creationId xmlns="" xmlns:a16="http://schemas.microsoft.com/office/drawing/2014/main" id="{C32FC57B-57E9-4545-9622-4C9957DA089F}"/>
              </a:ext>
            </a:extLst>
          </p:cNvPr>
          <p:cNvPicPr>
            <a:picLocks noChangeAspect="1"/>
          </p:cNvPicPr>
          <p:nvPr/>
        </p:nvPicPr>
        <p:blipFill rotWithShape="1">
          <a:blip r:embed="rId8" cstate="print"/>
          <a:srcRect l="69035" t="44406" r="27403" b="44684"/>
          <a:stretch/>
        </p:blipFill>
        <p:spPr>
          <a:xfrm>
            <a:off x="602318" y="3442194"/>
            <a:ext cx="507539" cy="497658"/>
          </a:xfrm>
          <a:prstGeom prst="rect">
            <a:avLst/>
          </a:prstGeom>
        </p:spPr>
      </p:pic>
      <p:sp>
        <p:nvSpPr>
          <p:cNvPr id="81" name="Rounded Rectangle 5">
            <a:extLst>
              <a:ext uri="{FF2B5EF4-FFF2-40B4-BE49-F238E27FC236}">
                <a16:creationId xmlns="" xmlns:a16="http://schemas.microsoft.com/office/drawing/2014/main" id="{294B27B3-87F6-465A-B0BC-3911EF02B9AB}"/>
              </a:ext>
            </a:extLst>
          </p:cNvPr>
          <p:cNvSpPr/>
          <p:nvPr/>
        </p:nvSpPr>
        <p:spPr>
          <a:xfrm>
            <a:off x="1920555" y="4575198"/>
            <a:ext cx="1371600" cy="512064"/>
          </a:xfrm>
          <a:prstGeom prst="roundRect">
            <a:avLst>
              <a:gd name="adj" fmla="val 31089"/>
            </a:avLst>
          </a:prstGeom>
          <a:solidFill>
            <a:srgbClr val="77CAFF"/>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a:solidFill>
                  <a:schemeClr val="tx1"/>
                </a:solidFill>
                <a:latin typeface="Calibri" panose="020F0502020204030204" pitchFamily="34" charset="0"/>
                <a:cs typeface="Calibri" panose="020F0502020204030204" pitchFamily="34" charset="0"/>
              </a:rPr>
              <a:t>Location</a:t>
            </a:r>
            <a:br>
              <a:rPr lang="en-US" sz="1100" dirty="0">
                <a:solidFill>
                  <a:schemeClr val="tx1"/>
                </a:solidFill>
                <a:latin typeface="Calibri" panose="020F0502020204030204" pitchFamily="34" charset="0"/>
                <a:cs typeface="Calibri" panose="020F0502020204030204" pitchFamily="34" charset="0"/>
              </a:rPr>
            </a:br>
            <a:r>
              <a:rPr lang="en-US" sz="1100" dirty="0">
                <a:solidFill>
                  <a:schemeClr val="tx1"/>
                </a:solidFill>
                <a:latin typeface="Calibri" panose="020F0502020204030204" pitchFamily="34" charset="0"/>
                <a:cs typeface="Calibri" panose="020F0502020204030204" pitchFamily="34" charset="0"/>
              </a:rPr>
              <a:t>Analytics</a:t>
            </a:r>
          </a:p>
        </p:txBody>
      </p:sp>
      <p:sp>
        <p:nvSpPr>
          <p:cNvPr id="82" name="Arrow: Right 81">
            <a:extLst>
              <a:ext uri="{FF2B5EF4-FFF2-40B4-BE49-F238E27FC236}">
                <a16:creationId xmlns="" xmlns:a16="http://schemas.microsoft.com/office/drawing/2014/main" id="{3AB79CF4-F362-40A5-80A7-79963EAF282B}"/>
              </a:ext>
            </a:extLst>
          </p:cNvPr>
          <p:cNvSpPr/>
          <p:nvPr/>
        </p:nvSpPr>
        <p:spPr>
          <a:xfrm>
            <a:off x="1109856" y="4631105"/>
            <a:ext cx="789347" cy="366317"/>
          </a:xfrm>
          <a:prstGeom prst="rightArrow">
            <a:avLst>
              <a:gd name="adj1" fmla="val 65129"/>
              <a:gd name="adj2"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82">
            <a:extLst>
              <a:ext uri="{FF2B5EF4-FFF2-40B4-BE49-F238E27FC236}">
                <a16:creationId xmlns="" xmlns:a16="http://schemas.microsoft.com/office/drawing/2014/main" id="{30154D49-EFA5-4C65-B662-6EA29987ECF5}"/>
              </a:ext>
            </a:extLst>
          </p:cNvPr>
          <p:cNvSpPr txBox="1"/>
          <p:nvPr/>
        </p:nvSpPr>
        <p:spPr>
          <a:xfrm>
            <a:off x="1084704" y="4653870"/>
            <a:ext cx="605685" cy="292388"/>
          </a:xfrm>
          <a:prstGeom prst="rect">
            <a:avLst/>
          </a:prstGeom>
          <a:noFill/>
        </p:spPr>
        <p:txBody>
          <a:bodyPr wrap="square" lIns="18288" rIns="18288" rtlCol="0">
            <a:spAutoFit/>
          </a:bodyPr>
          <a:lstStyle/>
          <a:p>
            <a:pPr algn="ctr">
              <a:spcAft>
                <a:spcPts val="600"/>
              </a:spcAft>
            </a:pPr>
            <a:r>
              <a:rPr lang="en-US" sz="1300" b="1" dirty="0">
                <a:latin typeface="Calibri" panose="020F0502020204030204" pitchFamily="34" charset="0"/>
                <a:ea typeface="Verdana" pitchFamily="34" charset="0"/>
                <a:cs typeface="Calibri" panose="020F0502020204030204" pitchFamily="34" charset="0"/>
              </a:rPr>
              <a:t>Tracks</a:t>
            </a:r>
          </a:p>
        </p:txBody>
      </p:sp>
      <p:pic>
        <p:nvPicPr>
          <p:cNvPr id="8" name="Picture 7">
            <a:extLst>
              <a:ext uri="{FF2B5EF4-FFF2-40B4-BE49-F238E27FC236}">
                <a16:creationId xmlns="" xmlns:a16="http://schemas.microsoft.com/office/drawing/2014/main" id="{C7E64871-8CBF-4CE7-BD1F-E8A1479F9037}"/>
              </a:ext>
            </a:extLst>
          </p:cNvPr>
          <p:cNvPicPr>
            <a:picLocks noChangeAspect="1"/>
          </p:cNvPicPr>
          <p:nvPr/>
        </p:nvPicPr>
        <p:blipFill rotWithShape="1">
          <a:blip r:embed="rId9" cstate="print"/>
          <a:srcRect l="61314" t="31444" r="34911" b="55958"/>
          <a:stretch/>
        </p:blipFill>
        <p:spPr>
          <a:xfrm>
            <a:off x="546099" y="4621149"/>
            <a:ext cx="463561" cy="495091"/>
          </a:xfrm>
          <a:prstGeom prst="rect">
            <a:avLst/>
          </a:prstGeom>
        </p:spPr>
      </p:pic>
      <p:cxnSp>
        <p:nvCxnSpPr>
          <p:cNvPr id="11" name="Straight Arrow Connector 10">
            <a:extLst>
              <a:ext uri="{FF2B5EF4-FFF2-40B4-BE49-F238E27FC236}">
                <a16:creationId xmlns="" xmlns:a16="http://schemas.microsoft.com/office/drawing/2014/main" id="{FAB25A7D-18F3-4643-B72B-220140837709}"/>
              </a:ext>
            </a:extLst>
          </p:cNvPr>
          <p:cNvCxnSpPr>
            <a:cxnSpLocks/>
          </p:cNvCxnSpPr>
          <p:nvPr/>
        </p:nvCxnSpPr>
        <p:spPr>
          <a:xfrm flipV="1">
            <a:off x="7592849" y="4533010"/>
            <a:ext cx="264018" cy="235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 xmlns:a16="http://schemas.microsoft.com/office/drawing/2014/main" id="{FB296822-C4BC-4FE6-91AD-2ED7F2DAF320}"/>
              </a:ext>
            </a:extLst>
          </p:cNvPr>
          <p:cNvCxnSpPr>
            <a:cxnSpLocks/>
          </p:cNvCxnSpPr>
          <p:nvPr/>
        </p:nvCxnSpPr>
        <p:spPr>
          <a:xfrm>
            <a:off x="7592849" y="3397913"/>
            <a:ext cx="232799" cy="208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104871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 xmlns:a16="http://schemas.microsoft.com/office/drawing/2014/main" id="{A444D422-FB15-4EC8-9059-0E7B3D728D20}"/>
              </a:ext>
            </a:extLst>
          </p:cNvPr>
          <p:cNvSpPr/>
          <p:nvPr/>
        </p:nvSpPr>
        <p:spPr>
          <a:xfrm>
            <a:off x="575524" y="1601620"/>
            <a:ext cx="8303433" cy="4577679"/>
          </a:xfrm>
          <a:prstGeom prst="rect">
            <a:avLst/>
          </a:prstGeom>
          <a:gradFill>
            <a:gsLst>
              <a:gs pos="0">
                <a:schemeClr val="accent6">
                  <a:shade val="51000"/>
                  <a:satMod val="130000"/>
                </a:schemeClr>
              </a:gs>
              <a:gs pos="80000">
                <a:schemeClr val="accent6">
                  <a:shade val="93000"/>
                  <a:satMod val="130000"/>
                </a:schemeClr>
              </a:gs>
              <a:gs pos="100000">
                <a:schemeClr val="accent6">
                  <a:lumMod val="8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chemeClr val="tx1"/>
              </a:solidFill>
            </a:endParaRPr>
          </a:p>
        </p:txBody>
      </p:sp>
      <p:cxnSp>
        <p:nvCxnSpPr>
          <p:cNvPr id="47" name="Straight Connector 46">
            <a:extLst>
              <a:ext uri="{FF2B5EF4-FFF2-40B4-BE49-F238E27FC236}">
                <a16:creationId xmlns="" xmlns:a16="http://schemas.microsoft.com/office/drawing/2014/main" id="{1F886FD7-E4E8-4E5B-9530-D35DA7C6948C}"/>
              </a:ext>
            </a:extLst>
          </p:cNvPr>
          <p:cNvCxnSpPr>
            <a:cxnSpLocks/>
          </p:cNvCxnSpPr>
          <p:nvPr/>
        </p:nvCxnSpPr>
        <p:spPr>
          <a:xfrm>
            <a:off x="7221502" y="5582648"/>
            <a:ext cx="9750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 xmlns:a16="http://schemas.microsoft.com/office/drawing/2014/main" id="{ABAC7B67-2EBC-461A-8DCD-B50F6F6CFA95}"/>
              </a:ext>
            </a:extLst>
          </p:cNvPr>
          <p:cNvSpPr>
            <a:spLocks noGrp="1"/>
          </p:cNvSpPr>
          <p:nvPr>
            <p:ph type="title"/>
          </p:nvPr>
        </p:nvSpPr>
        <p:spPr>
          <a:xfrm>
            <a:off x="1327659" y="-31385"/>
            <a:ext cx="7503078" cy="868362"/>
          </a:xfrm>
        </p:spPr>
        <p:txBody>
          <a:bodyPr/>
          <a:lstStyle/>
          <a:p>
            <a:r>
              <a:rPr lang="en-US" dirty="0"/>
              <a:t>Analytics for Resilient Operations</a:t>
            </a:r>
          </a:p>
        </p:txBody>
      </p:sp>
      <p:sp>
        <p:nvSpPr>
          <p:cNvPr id="5" name="Rectangle 4">
            <a:extLst>
              <a:ext uri="{FF2B5EF4-FFF2-40B4-BE49-F238E27FC236}">
                <a16:creationId xmlns="" xmlns:a16="http://schemas.microsoft.com/office/drawing/2014/main" id="{3D3BB8D6-5835-4E59-9E16-7603C5C8E10C}"/>
              </a:ext>
            </a:extLst>
          </p:cNvPr>
          <p:cNvSpPr/>
          <p:nvPr/>
        </p:nvSpPr>
        <p:spPr>
          <a:xfrm>
            <a:off x="2540512" y="5545466"/>
            <a:ext cx="942798" cy="36348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lumMod val="75000"/>
                  </a:schemeClr>
                </a:solidFill>
              </a:rPr>
              <a:t>Radar</a:t>
            </a:r>
          </a:p>
        </p:txBody>
      </p:sp>
      <p:sp>
        <p:nvSpPr>
          <p:cNvPr id="9" name="Rectangle 8">
            <a:extLst>
              <a:ext uri="{FF2B5EF4-FFF2-40B4-BE49-F238E27FC236}">
                <a16:creationId xmlns="" xmlns:a16="http://schemas.microsoft.com/office/drawing/2014/main" id="{03171FC6-BDF8-4640-BBAA-5F541B3E50C2}"/>
              </a:ext>
            </a:extLst>
          </p:cNvPr>
          <p:cNvSpPr/>
          <p:nvPr/>
        </p:nvSpPr>
        <p:spPr>
          <a:xfrm>
            <a:off x="3596230" y="5562803"/>
            <a:ext cx="852872" cy="36348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lumMod val="75000"/>
                  </a:schemeClr>
                </a:solidFill>
              </a:rPr>
              <a:t>AIS</a:t>
            </a:r>
          </a:p>
        </p:txBody>
      </p:sp>
      <p:sp>
        <p:nvSpPr>
          <p:cNvPr id="10" name="Rectangle 9">
            <a:extLst>
              <a:ext uri="{FF2B5EF4-FFF2-40B4-BE49-F238E27FC236}">
                <a16:creationId xmlns="" xmlns:a16="http://schemas.microsoft.com/office/drawing/2014/main" id="{6BECCFC8-24A4-4BD5-BEEC-F257F9A6B080}"/>
              </a:ext>
            </a:extLst>
          </p:cNvPr>
          <p:cNvSpPr/>
          <p:nvPr/>
        </p:nvSpPr>
        <p:spPr>
          <a:xfrm>
            <a:off x="4729665" y="5564421"/>
            <a:ext cx="852872" cy="36348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lumMod val="75000"/>
                  </a:schemeClr>
                </a:solidFill>
              </a:rPr>
              <a:t>Video</a:t>
            </a:r>
          </a:p>
        </p:txBody>
      </p:sp>
      <p:sp>
        <p:nvSpPr>
          <p:cNvPr id="11" name="Rectangle 10">
            <a:extLst>
              <a:ext uri="{FF2B5EF4-FFF2-40B4-BE49-F238E27FC236}">
                <a16:creationId xmlns="" xmlns:a16="http://schemas.microsoft.com/office/drawing/2014/main" id="{6A839301-C6CC-413B-AFE3-620E375FDA29}"/>
              </a:ext>
            </a:extLst>
          </p:cNvPr>
          <p:cNvSpPr/>
          <p:nvPr/>
        </p:nvSpPr>
        <p:spPr>
          <a:xfrm>
            <a:off x="6871558" y="5557004"/>
            <a:ext cx="1695331" cy="36348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lumMod val="75000"/>
                  </a:schemeClr>
                </a:solidFill>
              </a:rPr>
              <a:t>Acoustic</a:t>
            </a:r>
          </a:p>
        </p:txBody>
      </p:sp>
      <p:sp>
        <p:nvSpPr>
          <p:cNvPr id="12" name="Rectangle 11">
            <a:extLst>
              <a:ext uri="{FF2B5EF4-FFF2-40B4-BE49-F238E27FC236}">
                <a16:creationId xmlns="" xmlns:a16="http://schemas.microsoft.com/office/drawing/2014/main" id="{EF1F61A6-36BF-41E7-A95B-8DD635B5003A}"/>
              </a:ext>
            </a:extLst>
          </p:cNvPr>
          <p:cNvSpPr/>
          <p:nvPr/>
        </p:nvSpPr>
        <p:spPr>
          <a:xfrm>
            <a:off x="5846321" y="5578376"/>
            <a:ext cx="1134008" cy="36348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lumMod val="75000"/>
                  </a:schemeClr>
                </a:solidFill>
              </a:rPr>
              <a:t>Imagery</a:t>
            </a:r>
          </a:p>
        </p:txBody>
      </p:sp>
      <p:pic>
        <p:nvPicPr>
          <p:cNvPr id="7" name="Graphic 6" descr="Voice">
            <a:extLst>
              <a:ext uri="{FF2B5EF4-FFF2-40B4-BE49-F238E27FC236}">
                <a16:creationId xmlns="" xmlns:a16="http://schemas.microsoft.com/office/drawing/2014/main" id="{773F37FE-FCF0-434A-9564-41BD7F76A828}"/>
              </a:ext>
            </a:extLst>
          </p:cNvPr>
          <p:cNvPicPr>
            <a:picLocks noChangeAspect="1"/>
          </p:cNvPicPr>
          <p:nvPr/>
        </p:nvPicPr>
        <p:blipFill>
          <a:blip r:embed="rId2" cstate="print">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7394331" y="5059947"/>
            <a:ext cx="572208" cy="572208"/>
          </a:xfrm>
          <a:prstGeom prst="rect">
            <a:avLst/>
          </a:prstGeom>
        </p:spPr>
      </p:pic>
      <p:pic>
        <p:nvPicPr>
          <p:cNvPr id="19" name="Graphic 18" descr="Life jacket">
            <a:extLst>
              <a:ext uri="{FF2B5EF4-FFF2-40B4-BE49-F238E27FC236}">
                <a16:creationId xmlns="" xmlns:a16="http://schemas.microsoft.com/office/drawing/2014/main" id="{44FBE922-89F8-44C8-A0B4-3941AC62ADD7}"/>
              </a:ext>
            </a:extLst>
          </p:cNvPr>
          <p:cNvPicPr>
            <a:picLocks noChangeAspect="1"/>
          </p:cNvPicPr>
          <p:nvPr/>
        </p:nvPicPr>
        <p:blipFill>
          <a:blip r:embed="rId4" cstate="print">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tretch>
            <a:fillRect/>
          </a:stretch>
        </p:blipFill>
        <p:spPr>
          <a:xfrm>
            <a:off x="4959376" y="3536909"/>
            <a:ext cx="491593" cy="491593"/>
          </a:xfrm>
          <a:prstGeom prst="rect">
            <a:avLst/>
          </a:prstGeom>
        </p:spPr>
      </p:pic>
      <p:pic>
        <p:nvPicPr>
          <p:cNvPr id="22" name="Graphic 21" descr="Security Camera">
            <a:extLst>
              <a:ext uri="{FF2B5EF4-FFF2-40B4-BE49-F238E27FC236}">
                <a16:creationId xmlns="" xmlns:a16="http://schemas.microsoft.com/office/drawing/2014/main" id="{1F85E4A2-1EDA-45AF-B1C2-1A4D5C32D01C}"/>
              </a:ext>
            </a:extLst>
          </p:cNvPr>
          <p:cNvPicPr>
            <a:picLocks noChangeAspect="1"/>
          </p:cNvPicPr>
          <p:nvPr/>
        </p:nvPicPr>
        <p:blipFill>
          <a:blip r:embed="rId6" cstate="print">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tretch>
            <a:fillRect/>
          </a:stretch>
        </p:blipFill>
        <p:spPr>
          <a:xfrm>
            <a:off x="4918164" y="5080998"/>
            <a:ext cx="533280" cy="533280"/>
          </a:xfrm>
          <a:prstGeom prst="rect">
            <a:avLst/>
          </a:prstGeom>
        </p:spPr>
      </p:pic>
      <p:pic>
        <p:nvPicPr>
          <p:cNvPr id="24" name="Graphic 23" descr="Wireless router">
            <a:extLst>
              <a:ext uri="{FF2B5EF4-FFF2-40B4-BE49-F238E27FC236}">
                <a16:creationId xmlns="" xmlns:a16="http://schemas.microsoft.com/office/drawing/2014/main" id="{1AD14E50-B3B5-4194-9C8C-D7C39C24982C}"/>
              </a:ext>
            </a:extLst>
          </p:cNvPr>
          <p:cNvPicPr>
            <a:picLocks noChangeAspect="1"/>
          </p:cNvPicPr>
          <p:nvPr/>
        </p:nvPicPr>
        <p:blipFill>
          <a:blip r:embed="rId8" cstate="print">
            <a:extLst>
              <a:ext uri="{28A0092B-C50C-407E-A947-70E740481C1C}">
                <a14:useLocalDpi xmlns="" xmlns:a14="http://schemas.microsoft.com/office/drawing/2010/main" val="0"/>
              </a:ext>
              <a:ext uri="{96DAC541-7B7A-43D3-8B79-37D633B846F1}">
                <asvg:svgBlip xmlns="" xmlns:asvg="http://schemas.microsoft.com/office/drawing/2016/SVG/main" r:embed="rId9"/>
              </a:ext>
            </a:extLst>
          </a:blip>
          <a:stretch>
            <a:fillRect/>
          </a:stretch>
        </p:blipFill>
        <p:spPr>
          <a:xfrm>
            <a:off x="2726355" y="4992368"/>
            <a:ext cx="564636" cy="564636"/>
          </a:xfrm>
          <a:prstGeom prst="rect">
            <a:avLst/>
          </a:prstGeom>
        </p:spPr>
      </p:pic>
      <p:pic>
        <p:nvPicPr>
          <p:cNvPr id="27" name="Graphic 26" descr="Forbidden">
            <a:extLst>
              <a:ext uri="{FF2B5EF4-FFF2-40B4-BE49-F238E27FC236}">
                <a16:creationId xmlns="" xmlns:a16="http://schemas.microsoft.com/office/drawing/2014/main" id="{1A517E71-0275-4AA8-9C9F-C343B40E02FB}"/>
              </a:ext>
            </a:extLst>
          </p:cNvPr>
          <p:cNvPicPr>
            <a:picLocks noChangeAspect="1"/>
          </p:cNvPicPr>
          <p:nvPr/>
        </p:nvPicPr>
        <p:blipFill>
          <a:blip r:embed="rId10" cstate="print">
            <a:extLst>
              <a:ext uri="{28A0092B-C50C-407E-A947-70E740481C1C}">
                <a14:useLocalDpi xmlns="" xmlns:a14="http://schemas.microsoft.com/office/drawing/2010/main" val="0"/>
              </a:ext>
              <a:ext uri="{96DAC541-7B7A-43D3-8B79-37D633B846F1}">
                <asvg:svgBlip xmlns="" xmlns:asvg="http://schemas.microsoft.com/office/drawing/2016/SVG/main" r:embed="rId11"/>
              </a:ext>
            </a:extLst>
          </a:blip>
          <a:stretch>
            <a:fillRect/>
          </a:stretch>
        </p:blipFill>
        <p:spPr>
          <a:xfrm>
            <a:off x="7422066" y="3592851"/>
            <a:ext cx="453510" cy="453510"/>
          </a:xfrm>
          <a:prstGeom prst="rect">
            <a:avLst/>
          </a:prstGeom>
        </p:spPr>
      </p:pic>
      <p:pic>
        <p:nvPicPr>
          <p:cNvPr id="29" name="Graphic 28" descr="Thermometer">
            <a:extLst>
              <a:ext uri="{FF2B5EF4-FFF2-40B4-BE49-F238E27FC236}">
                <a16:creationId xmlns="" xmlns:a16="http://schemas.microsoft.com/office/drawing/2014/main" id="{B8762D65-A9C7-4A78-8DA1-8E0438B324BD}"/>
              </a:ext>
            </a:extLst>
          </p:cNvPr>
          <p:cNvPicPr>
            <a:picLocks noChangeAspect="1"/>
          </p:cNvPicPr>
          <p:nvPr/>
        </p:nvPicPr>
        <p:blipFill>
          <a:blip r:embed="rId12" cstate="print">
            <a:extLst>
              <a:ext uri="{28A0092B-C50C-407E-A947-70E740481C1C}">
                <a14:useLocalDpi xmlns="" xmlns:a14="http://schemas.microsoft.com/office/drawing/2010/main" val="0"/>
              </a:ext>
              <a:ext uri="{96DAC541-7B7A-43D3-8B79-37D633B846F1}">
                <asvg:svgBlip xmlns="" xmlns:asvg="http://schemas.microsoft.com/office/drawing/2016/SVG/main" r:embed="rId13"/>
              </a:ext>
            </a:extLst>
          </a:blip>
          <a:stretch>
            <a:fillRect/>
          </a:stretch>
        </p:blipFill>
        <p:spPr>
          <a:xfrm>
            <a:off x="3870258" y="3539380"/>
            <a:ext cx="439953" cy="439953"/>
          </a:xfrm>
          <a:prstGeom prst="rect">
            <a:avLst/>
          </a:prstGeom>
        </p:spPr>
      </p:pic>
      <p:pic>
        <p:nvPicPr>
          <p:cNvPr id="31" name="Graphic 30" descr="Earth Globe Europe-Africa">
            <a:extLst>
              <a:ext uri="{FF2B5EF4-FFF2-40B4-BE49-F238E27FC236}">
                <a16:creationId xmlns="" xmlns:a16="http://schemas.microsoft.com/office/drawing/2014/main" id="{A827846D-8D58-4720-8D85-EB84F8857FA0}"/>
              </a:ext>
            </a:extLst>
          </p:cNvPr>
          <p:cNvPicPr>
            <a:picLocks noChangeAspect="1"/>
          </p:cNvPicPr>
          <p:nvPr/>
        </p:nvPicPr>
        <p:blipFill>
          <a:blip r:embed="rId14" cstate="print">
            <a:extLst>
              <a:ext uri="{28A0092B-C50C-407E-A947-70E740481C1C}">
                <a14:useLocalDpi xmlns="" xmlns:a14="http://schemas.microsoft.com/office/drawing/2010/main" val="0"/>
              </a:ext>
              <a:ext uri="{96DAC541-7B7A-43D3-8B79-37D633B846F1}">
                <asvg:svgBlip xmlns="" xmlns:asvg="http://schemas.microsoft.com/office/drawing/2016/SVG/main" r:embed="rId15"/>
              </a:ext>
            </a:extLst>
          </a:blip>
          <a:stretch>
            <a:fillRect/>
          </a:stretch>
        </p:blipFill>
        <p:spPr>
          <a:xfrm>
            <a:off x="6125273" y="5118069"/>
            <a:ext cx="467333" cy="467333"/>
          </a:xfrm>
          <a:prstGeom prst="rect">
            <a:avLst/>
          </a:prstGeom>
        </p:spPr>
      </p:pic>
      <p:pic>
        <p:nvPicPr>
          <p:cNvPr id="33" name="Graphic 32" descr="Map compass">
            <a:extLst>
              <a:ext uri="{FF2B5EF4-FFF2-40B4-BE49-F238E27FC236}">
                <a16:creationId xmlns="" xmlns:a16="http://schemas.microsoft.com/office/drawing/2014/main" id="{E189CAC3-E959-4679-AEEB-E702E95DE2AE}"/>
              </a:ext>
            </a:extLst>
          </p:cNvPr>
          <p:cNvPicPr>
            <a:picLocks noChangeAspect="1"/>
          </p:cNvPicPr>
          <p:nvPr/>
        </p:nvPicPr>
        <p:blipFill>
          <a:blip r:embed="rId16" cstate="print">
            <a:extLst>
              <a:ext uri="{28A0092B-C50C-407E-A947-70E740481C1C}">
                <a14:useLocalDpi xmlns="" xmlns:a14="http://schemas.microsoft.com/office/drawing/2010/main" val="0"/>
              </a:ext>
              <a:ext uri="{96DAC541-7B7A-43D3-8B79-37D633B846F1}">
                <asvg:svgBlip xmlns="" xmlns:asvg="http://schemas.microsoft.com/office/drawing/2016/SVG/main" r:embed="rId17"/>
              </a:ext>
            </a:extLst>
          </a:blip>
          <a:stretch>
            <a:fillRect/>
          </a:stretch>
        </p:blipFill>
        <p:spPr>
          <a:xfrm>
            <a:off x="3816639" y="5080998"/>
            <a:ext cx="504404" cy="504404"/>
          </a:xfrm>
          <a:prstGeom prst="rect">
            <a:avLst/>
          </a:prstGeom>
        </p:spPr>
      </p:pic>
      <p:sp>
        <p:nvSpPr>
          <p:cNvPr id="34" name="Rectangle 33">
            <a:extLst>
              <a:ext uri="{FF2B5EF4-FFF2-40B4-BE49-F238E27FC236}">
                <a16:creationId xmlns="" xmlns:a16="http://schemas.microsoft.com/office/drawing/2014/main" id="{DFDB3321-7B94-41E9-96C1-9BB78DA8345A}"/>
              </a:ext>
            </a:extLst>
          </p:cNvPr>
          <p:cNvSpPr/>
          <p:nvPr/>
        </p:nvSpPr>
        <p:spPr>
          <a:xfrm>
            <a:off x="734815" y="4990270"/>
            <a:ext cx="1410863" cy="954107"/>
          </a:xfrm>
          <a:prstGeom prst="rect">
            <a:avLst/>
          </a:prstGeom>
          <a:gradFill flip="none" rotWithShape="1">
            <a:gsLst>
              <a:gs pos="0">
                <a:schemeClr val="tx2">
                  <a:lumMod val="40000"/>
                  <a:lumOff val="60000"/>
                </a:schemeClr>
              </a:gs>
              <a:gs pos="100000">
                <a:schemeClr val="tx2"/>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400" b="1" dirty="0">
                <a:solidFill>
                  <a:schemeClr val="tx1"/>
                </a:solidFill>
              </a:rPr>
              <a:t>Threat  Detection Across Sources</a:t>
            </a:r>
          </a:p>
        </p:txBody>
      </p:sp>
      <p:sp>
        <p:nvSpPr>
          <p:cNvPr id="35" name="Rectangle 34">
            <a:extLst>
              <a:ext uri="{FF2B5EF4-FFF2-40B4-BE49-F238E27FC236}">
                <a16:creationId xmlns="" xmlns:a16="http://schemas.microsoft.com/office/drawing/2014/main" id="{9CE410D6-EB5D-443F-831A-335C58717474}"/>
              </a:ext>
            </a:extLst>
          </p:cNvPr>
          <p:cNvSpPr/>
          <p:nvPr/>
        </p:nvSpPr>
        <p:spPr>
          <a:xfrm>
            <a:off x="2256363" y="4098856"/>
            <a:ext cx="1493202" cy="36348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75000"/>
                  </a:schemeClr>
                </a:solidFill>
              </a:rPr>
              <a:t>Social </a:t>
            </a:r>
          </a:p>
          <a:p>
            <a:pPr algn="ctr"/>
            <a:r>
              <a:rPr lang="en-US" sz="1200" b="1" dirty="0">
                <a:solidFill>
                  <a:schemeClr val="accent2">
                    <a:lumMod val="75000"/>
                  </a:schemeClr>
                </a:solidFill>
              </a:rPr>
              <a:t>Media</a:t>
            </a:r>
          </a:p>
        </p:txBody>
      </p:sp>
      <p:sp>
        <p:nvSpPr>
          <p:cNvPr id="36" name="Rectangle 35">
            <a:extLst>
              <a:ext uri="{FF2B5EF4-FFF2-40B4-BE49-F238E27FC236}">
                <a16:creationId xmlns="" xmlns:a16="http://schemas.microsoft.com/office/drawing/2014/main" id="{8FF279ED-E55F-464A-9D91-63E586D2DFDE}"/>
              </a:ext>
            </a:extLst>
          </p:cNvPr>
          <p:cNvSpPr/>
          <p:nvPr/>
        </p:nvSpPr>
        <p:spPr>
          <a:xfrm>
            <a:off x="3550991" y="4033185"/>
            <a:ext cx="1122442" cy="36348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75000"/>
                  </a:schemeClr>
                </a:solidFill>
              </a:rPr>
              <a:t>Weather</a:t>
            </a:r>
          </a:p>
        </p:txBody>
      </p:sp>
      <p:sp>
        <p:nvSpPr>
          <p:cNvPr id="37" name="Rectangle 36">
            <a:extLst>
              <a:ext uri="{FF2B5EF4-FFF2-40B4-BE49-F238E27FC236}">
                <a16:creationId xmlns="" xmlns:a16="http://schemas.microsoft.com/office/drawing/2014/main" id="{9A1B041A-FD1E-4B26-BD72-F2DF3AA56036}"/>
              </a:ext>
            </a:extLst>
          </p:cNvPr>
          <p:cNvSpPr/>
          <p:nvPr/>
        </p:nvSpPr>
        <p:spPr>
          <a:xfrm>
            <a:off x="4196469" y="4095283"/>
            <a:ext cx="1955577" cy="36348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75000"/>
                  </a:schemeClr>
                </a:solidFill>
              </a:rPr>
              <a:t>Safety </a:t>
            </a:r>
          </a:p>
          <a:p>
            <a:pPr algn="ctr"/>
            <a:r>
              <a:rPr lang="en-US" sz="1200" b="1" dirty="0">
                <a:solidFill>
                  <a:schemeClr val="accent2">
                    <a:lumMod val="75000"/>
                  </a:schemeClr>
                </a:solidFill>
              </a:rPr>
              <a:t>Incidents</a:t>
            </a:r>
          </a:p>
        </p:txBody>
      </p:sp>
      <p:sp>
        <p:nvSpPr>
          <p:cNvPr id="38" name="Rectangle 37">
            <a:extLst>
              <a:ext uri="{FF2B5EF4-FFF2-40B4-BE49-F238E27FC236}">
                <a16:creationId xmlns="" xmlns:a16="http://schemas.microsoft.com/office/drawing/2014/main" id="{07F26C15-D72A-4E0D-A4EC-1115C4582882}"/>
              </a:ext>
            </a:extLst>
          </p:cNvPr>
          <p:cNvSpPr/>
          <p:nvPr/>
        </p:nvSpPr>
        <p:spPr>
          <a:xfrm>
            <a:off x="5421918" y="4085149"/>
            <a:ext cx="1955577" cy="36348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75000"/>
                  </a:schemeClr>
                </a:solidFill>
              </a:rPr>
              <a:t>Points of </a:t>
            </a:r>
          </a:p>
          <a:p>
            <a:pPr algn="ctr"/>
            <a:r>
              <a:rPr lang="en-US" sz="1200" b="1" dirty="0">
                <a:solidFill>
                  <a:schemeClr val="accent2">
                    <a:lumMod val="75000"/>
                  </a:schemeClr>
                </a:solidFill>
              </a:rPr>
              <a:t>Interest</a:t>
            </a:r>
          </a:p>
        </p:txBody>
      </p:sp>
      <p:sp>
        <p:nvSpPr>
          <p:cNvPr id="39" name="Rectangle 38">
            <a:extLst>
              <a:ext uri="{FF2B5EF4-FFF2-40B4-BE49-F238E27FC236}">
                <a16:creationId xmlns="" xmlns:a16="http://schemas.microsoft.com/office/drawing/2014/main" id="{3F3F6625-1EF1-4A28-993A-8B1971470887}"/>
              </a:ext>
            </a:extLst>
          </p:cNvPr>
          <p:cNvSpPr/>
          <p:nvPr/>
        </p:nvSpPr>
        <p:spPr>
          <a:xfrm>
            <a:off x="6671033" y="4085149"/>
            <a:ext cx="1955577" cy="36348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75000"/>
                  </a:schemeClr>
                </a:solidFill>
              </a:rPr>
              <a:t>Environmental </a:t>
            </a:r>
          </a:p>
          <a:p>
            <a:pPr algn="ctr"/>
            <a:r>
              <a:rPr lang="en-US" sz="1200" b="1" dirty="0">
                <a:solidFill>
                  <a:schemeClr val="accent2">
                    <a:lumMod val="75000"/>
                  </a:schemeClr>
                </a:solidFill>
              </a:rPr>
              <a:t>Areas</a:t>
            </a:r>
          </a:p>
        </p:txBody>
      </p:sp>
      <p:cxnSp>
        <p:nvCxnSpPr>
          <p:cNvPr id="41" name="Straight Connector 40">
            <a:extLst>
              <a:ext uri="{FF2B5EF4-FFF2-40B4-BE49-F238E27FC236}">
                <a16:creationId xmlns="" xmlns:a16="http://schemas.microsoft.com/office/drawing/2014/main" id="{F4A0E6CE-2FCC-431C-A409-C95818733C2D}"/>
              </a:ext>
            </a:extLst>
          </p:cNvPr>
          <p:cNvCxnSpPr>
            <a:cxnSpLocks/>
          </p:cNvCxnSpPr>
          <p:nvPr/>
        </p:nvCxnSpPr>
        <p:spPr>
          <a:xfrm>
            <a:off x="2643584" y="5585402"/>
            <a:ext cx="7396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DDECBD01-B71E-47D8-AECE-668685216A13}"/>
              </a:ext>
            </a:extLst>
          </p:cNvPr>
          <p:cNvCxnSpPr/>
          <p:nvPr/>
        </p:nvCxnSpPr>
        <p:spPr>
          <a:xfrm>
            <a:off x="3700488" y="5585600"/>
            <a:ext cx="7396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BD90A305-43E8-4A8E-8EFA-5ADB2D9F6A07}"/>
              </a:ext>
            </a:extLst>
          </p:cNvPr>
          <p:cNvCxnSpPr>
            <a:cxnSpLocks/>
          </p:cNvCxnSpPr>
          <p:nvPr/>
        </p:nvCxnSpPr>
        <p:spPr>
          <a:xfrm>
            <a:off x="4788515" y="5585817"/>
            <a:ext cx="7396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6C46C8B1-7A78-429B-AB74-8DBA38480892}"/>
              </a:ext>
            </a:extLst>
          </p:cNvPr>
          <p:cNvCxnSpPr>
            <a:cxnSpLocks/>
          </p:cNvCxnSpPr>
          <p:nvPr/>
        </p:nvCxnSpPr>
        <p:spPr>
          <a:xfrm>
            <a:off x="5935019" y="5584235"/>
            <a:ext cx="8865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 xmlns:a16="http://schemas.microsoft.com/office/drawing/2014/main" id="{AF296F6D-686D-4563-A7F9-47932413D624}"/>
              </a:ext>
            </a:extLst>
          </p:cNvPr>
          <p:cNvSpPr/>
          <p:nvPr/>
        </p:nvSpPr>
        <p:spPr>
          <a:xfrm>
            <a:off x="753982" y="3686926"/>
            <a:ext cx="1369738" cy="523220"/>
          </a:xfrm>
          <a:prstGeom prst="rect">
            <a:avLst/>
          </a:prstGeom>
          <a:gradFill flip="none" rotWithShape="1">
            <a:gsLst>
              <a:gs pos="0">
                <a:schemeClr val="tx2">
                  <a:lumMod val="40000"/>
                  <a:lumOff val="60000"/>
                </a:schemeClr>
              </a:gs>
              <a:gs pos="100000">
                <a:schemeClr val="tx2"/>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400" b="1" dirty="0">
                <a:solidFill>
                  <a:schemeClr val="tx1"/>
                </a:solidFill>
              </a:rPr>
              <a:t>Contextual Data</a:t>
            </a:r>
          </a:p>
        </p:txBody>
      </p:sp>
      <p:cxnSp>
        <p:nvCxnSpPr>
          <p:cNvPr id="62" name="Straight Connector 61">
            <a:extLst>
              <a:ext uri="{FF2B5EF4-FFF2-40B4-BE49-F238E27FC236}">
                <a16:creationId xmlns="" xmlns:a16="http://schemas.microsoft.com/office/drawing/2014/main" id="{F309836D-FFC6-4639-BA2B-D00650E763B9}"/>
              </a:ext>
            </a:extLst>
          </p:cNvPr>
          <p:cNvCxnSpPr>
            <a:cxnSpLocks/>
          </p:cNvCxnSpPr>
          <p:nvPr/>
        </p:nvCxnSpPr>
        <p:spPr>
          <a:xfrm>
            <a:off x="2663513" y="4027437"/>
            <a:ext cx="7396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 xmlns:a16="http://schemas.microsoft.com/office/drawing/2014/main" id="{855AE5E8-D22C-4988-8ABA-14DB8DB45EB9}"/>
              </a:ext>
            </a:extLst>
          </p:cNvPr>
          <p:cNvCxnSpPr/>
          <p:nvPr/>
        </p:nvCxnSpPr>
        <p:spPr>
          <a:xfrm>
            <a:off x="3720417" y="4027635"/>
            <a:ext cx="7396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6F37729C-AF09-44B5-BF78-09E0A255C8EA}"/>
              </a:ext>
            </a:extLst>
          </p:cNvPr>
          <p:cNvCxnSpPr/>
          <p:nvPr/>
        </p:nvCxnSpPr>
        <p:spPr>
          <a:xfrm>
            <a:off x="4809910" y="4031519"/>
            <a:ext cx="7396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6" name="Graphic 65" descr="Users">
            <a:extLst>
              <a:ext uri="{FF2B5EF4-FFF2-40B4-BE49-F238E27FC236}">
                <a16:creationId xmlns="" xmlns:a16="http://schemas.microsoft.com/office/drawing/2014/main" id="{766DC1A4-4451-4767-9918-5A214B05AC7A}"/>
              </a:ext>
            </a:extLst>
          </p:cNvPr>
          <p:cNvPicPr>
            <a:picLocks noChangeAspect="1"/>
          </p:cNvPicPr>
          <p:nvPr/>
        </p:nvPicPr>
        <p:blipFill>
          <a:blip r:embed="rId18" cstate="print">
            <a:extLst>
              <a:ext uri="{28A0092B-C50C-407E-A947-70E740481C1C}">
                <a14:useLocalDpi xmlns="" xmlns:a14="http://schemas.microsoft.com/office/drawing/2010/main" val="0"/>
              </a:ext>
              <a:ext uri="{96DAC541-7B7A-43D3-8B79-37D633B846F1}">
                <asvg:svgBlip xmlns="" xmlns:asvg="http://schemas.microsoft.com/office/drawing/2016/SVG/main" r:embed="rId19"/>
              </a:ext>
            </a:extLst>
          </a:blip>
          <a:stretch>
            <a:fillRect/>
          </a:stretch>
        </p:blipFill>
        <p:spPr>
          <a:xfrm>
            <a:off x="2739552" y="3488228"/>
            <a:ext cx="570046" cy="570046"/>
          </a:xfrm>
          <a:prstGeom prst="rect">
            <a:avLst/>
          </a:prstGeom>
        </p:spPr>
      </p:pic>
      <p:cxnSp>
        <p:nvCxnSpPr>
          <p:cNvPr id="67" name="Straight Connector 66">
            <a:extLst>
              <a:ext uri="{FF2B5EF4-FFF2-40B4-BE49-F238E27FC236}">
                <a16:creationId xmlns="" xmlns:a16="http://schemas.microsoft.com/office/drawing/2014/main" id="{9411280A-278D-48E9-9C6C-44A1EB871550}"/>
              </a:ext>
            </a:extLst>
          </p:cNvPr>
          <p:cNvCxnSpPr/>
          <p:nvPr/>
        </p:nvCxnSpPr>
        <p:spPr>
          <a:xfrm>
            <a:off x="6010515" y="4027437"/>
            <a:ext cx="7396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9" name="Graphic 68" descr="Bullseye">
            <a:extLst>
              <a:ext uri="{FF2B5EF4-FFF2-40B4-BE49-F238E27FC236}">
                <a16:creationId xmlns="" xmlns:a16="http://schemas.microsoft.com/office/drawing/2014/main" id="{D531CBE0-8F76-4F7D-B530-4F1F0A672D80}"/>
              </a:ext>
            </a:extLst>
          </p:cNvPr>
          <p:cNvPicPr>
            <a:picLocks noChangeAspect="1"/>
          </p:cNvPicPr>
          <p:nvPr/>
        </p:nvPicPr>
        <p:blipFill>
          <a:blip r:embed="rId20" cstate="print">
            <a:extLst>
              <a:ext uri="{28A0092B-C50C-407E-A947-70E740481C1C}">
                <a14:useLocalDpi xmlns="" xmlns:a14="http://schemas.microsoft.com/office/drawing/2010/main" val="0"/>
              </a:ext>
              <a:ext uri="{96DAC541-7B7A-43D3-8B79-37D633B846F1}">
                <asvg:svgBlip xmlns="" xmlns:asvg="http://schemas.microsoft.com/office/drawing/2016/SVG/main" r:embed="rId21"/>
              </a:ext>
            </a:extLst>
          </a:blip>
          <a:stretch>
            <a:fillRect/>
          </a:stretch>
        </p:blipFill>
        <p:spPr>
          <a:xfrm>
            <a:off x="6182730" y="3546814"/>
            <a:ext cx="440767" cy="440767"/>
          </a:xfrm>
          <a:prstGeom prst="rect">
            <a:avLst/>
          </a:prstGeom>
        </p:spPr>
      </p:pic>
      <p:cxnSp>
        <p:nvCxnSpPr>
          <p:cNvPr id="70" name="Straight Connector 69">
            <a:extLst>
              <a:ext uri="{FF2B5EF4-FFF2-40B4-BE49-F238E27FC236}">
                <a16:creationId xmlns="" xmlns:a16="http://schemas.microsoft.com/office/drawing/2014/main" id="{09ED2725-370E-4A1D-830A-588A43ACB8EC}"/>
              </a:ext>
            </a:extLst>
          </p:cNvPr>
          <p:cNvCxnSpPr>
            <a:cxnSpLocks/>
          </p:cNvCxnSpPr>
          <p:nvPr/>
        </p:nvCxnSpPr>
        <p:spPr>
          <a:xfrm>
            <a:off x="7279002" y="4046361"/>
            <a:ext cx="7396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 xmlns:a16="http://schemas.microsoft.com/office/drawing/2014/main" id="{9FCBE4A0-759F-459B-8495-BBC3D7550F1E}"/>
              </a:ext>
            </a:extLst>
          </p:cNvPr>
          <p:cNvSpPr/>
          <p:nvPr/>
        </p:nvSpPr>
        <p:spPr>
          <a:xfrm>
            <a:off x="746166" y="2113808"/>
            <a:ext cx="1361160" cy="523220"/>
          </a:xfrm>
          <a:prstGeom prst="rect">
            <a:avLst/>
          </a:prstGeom>
          <a:gradFill flip="none" rotWithShape="1">
            <a:gsLst>
              <a:gs pos="0">
                <a:schemeClr val="tx2">
                  <a:lumMod val="40000"/>
                  <a:lumOff val="60000"/>
                </a:schemeClr>
              </a:gs>
              <a:gs pos="100000">
                <a:schemeClr val="tx2"/>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400" b="1" dirty="0">
                <a:solidFill>
                  <a:schemeClr val="tx1"/>
                </a:solidFill>
              </a:rPr>
              <a:t>AO Patterns and Trends</a:t>
            </a:r>
          </a:p>
        </p:txBody>
      </p:sp>
      <p:pic>
        <p:nvPicPr>
          <p:cNvPr id="74" name="Graphic 73" descr="Arrow: Clockwise curve">
            <a:extLst>
              <a:ext uri="{FF2B5EF4-FFF2-40B4-BE49-F238E27FC236}">
                <a16:creationId xmlns="" xmlns:a16="http://schemas.microsoft.com/office/drawing/2014/main" id="{16C95478-B201-4FB8-8122-67818A1E0BD4}"/>
              </a:ext>
            </a:extLst>
          </p:cNvPr>
          <p:cNvPicPr>
            <a:picLocks noChangeAspect="1"/>
          </p:cNvPicPr>
          <p:nvPr/>
        </p:nvPicPr>
        <p:blipFill>
          <a:blip r:embed="rId22" cstate="print">
            <a:extLst>
              <a:ext uri="{28A0092B-C50C-407E-A947-70E740481C1C}">
                <a14:useLocalDpi xmlns="" xmlns:a14="http://schemas.microsoft.com/office/drawing/2010/main" val="0"/>
              </a:ext>
              <a:ext uri="{96DAC541-7B7A-43D3-8B79-37D633B846F1}">
                <asvg:svgBlip xmlns="" xmlns:asvg="http://schemas.microsoft.com/office/drawing/2016/SVG/main" r:embed="rId23"/>
              </a:ext>
            </a:extLst>
          </a:blip>
          <a:stretch>
            <a:fillRect/>
          </a:stretch>
        </p:blipFill>
        <p:spPr>
          <a:xfrm>
            <a:off x="2696131" y="1932545"/>
            <a:ext cx="475741" cy="475741"/>
          </a:xfrm>
          <a:prstGeom prst="rect">
            <a:avLst/>
          </a:prstGeom>
        </p:spPr>
      </p:pic>
      <p:sp>
        <p:nvSpPr>
          <p:cNvPr id="75" name="Rectangle 74">
            <a:extLst>
              <a:ext uri="{FF2B5EF4-FFF2-40B4-BE49-F238E27FC236}">
                <a16:creationId xmlns="" xmlns:a16="http://schemas.microsoft.com/office/drawing/2014/main" id="{6C96250B-2212-40F8-A585-1FFB70B72256}"/>
              </a:ext>
            </a:extLst>
          </p:cNvPr>
          <p:cNvSpPr/>
          <p:nvPr/>
        </p:nvSpPr>
        <p:spPr>
          <a:xfrm>
            <a:off x="2247599" y="2471183"/>
            <a:ext cx="1493202" cy="36348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Route </a:t>
            </a:r>
          </a:p>
          <a:p>
            <a:pPr algn="ctr"/>
            <a:r>
              <a:rPr lang="en-US" sz="1200" b="1" dirty="0">
                <a:solidFill>
                  <a:srgbClr val="7030A0"/>
                </a:solidFill>
              </a:rPr>
              <a:t>Prediction</a:t>
            </a:r>
          </a:p>
        </p:txBody>
      </p:sp>
      <p:cxnSp>
        <p:nvCxnSpPr>
          <p:cNvPr id="77" name="Straight Connector 76">
            <a:extLst>
              <a:ext uri="{FF2B5EF4-FFF2-40B4-BE49-F238E27FC236}">
                <a16:creationId xmlns="" xmlns:a16="http://schemas.microsoft.com/office/drawing/2014/main" id="{4F567856-6DBA-480E-B125-30415705A08C}"/>
              </a:ext>
            </a:extLst>
          </p:cNvPr>
          <p:cNvCxnSpPr/>
          <p:nvPr/>
        </p:nvCxnSpPr>
        <p:spPr>
          <a:xfrm>
            <a:off x="2608630" y="2399765"/>
            <a:ext cx="7396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2" name="Graphic 81" descr="Fishing">
            <a:extLst>
              <a:ext uri="{FF2B5EF4-FFF2-40B4-BE49-F238E27FC236}">
                <a16:creationId xmlns="" xmlns:a16="http://schemas.microsoft.com/office/drawing/2014/main" id="{5244AC98-1986-4E42-ADC0-64CDE29CC225}"/>
              </a:ext>
            </a:extLst>
          </p:cNvPr>
          <p:cNvPicPr>
            <a:picLocks noChangeAspect="1"/>
          </p:cNvPicPr>
          <p:nvPr/>
        </p:nvPicPr>
        <p:blipFill>
          <a:blip r:embed="rId24" cstate="print">
            <a:extLst>
              <a:ext uri="{28A0092B-C50C-407E-A947-70E740481C1C}">
                <a14:useLocalDpi xmlns="" xmlns:a14="http://schemas.microsoft.com/office/drawing/2010/main" val="0"/>
              </a:ext>
              <a:ext uri="{96DAC541-7B7A-43D3-8B79-37D633B846F1}">
                <asvg:svgBlip xmlns="" xmlns:asvg="http://schemas.microsoft.com/office/drawing/2016/SVG/main" r:embed="rId25"/>
              </a:ext>
            </a:extLst>
          </a:blip>
          <a:stretch>
            <a:fillRect/>
          </a:stretch>
        </p:blipFill>
        <p:spPr>
          <a:xfrm>
            <a:off x="3822247" y="1877033"/>
            <a:ext cx="499614" cy="499614"/>
          </a:xfrm>
          <a:prstGeom prst="rect">
            <a:avLst/>
          </a:prstGeom>
        </p:spPr>
      </p:pic>
      <p:sp>
        <p:nvSpPr>
          <p:cNvPr id="84" name="Rectangle 83">
            <a:extLst>
              <a:ext uri="{FF2B5EF4-FFF2-40B4-BE49-F238E27FC236}">
                <a16:creationId xmlns="" xmlns:a16="http://schemas.microsoft.com/office/drawing/2014/main" id="{E4398544-42F1-4BFC-923B-531EF69A0116}"/>
              </a:ext>
            </a:extLst>
          </p:cNvPr>
          <p:cNvSpPr/>
          <p:nvPr/>
        </p:nvSpPr>
        <p:spPr>
          <a:xfrm>
            <a:off x="3336452" y="2487985"/>
            <a:ext cx="1493202" cy="36348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Patterns </a:t>
            </a:r>
          </a:p>
          <a:p>
            <a:pPr algn="ctr"/>
            <a:r>
              <a:rPr lang="en-US" sz="1200" b="1" dirty="0">
                <a:solidFill>
                  <a:srgbClr val="7030A0"/>
                </a:solidFill>
              </a:rPr>
              <a:t>of Use</a:t>
            </a:r>
          </a:p>
        </p:txBody>
      </p:sp>
      <p:cxnSp>
        <p:nvCxnSpPr>
          <p:cNvPr id="90" name="Straight Connector 89">
            <a:extLst>
              <a:ext uri="{FF2B5EF4-FFF2-40B4-BE49-F238E27FC236}">
                <a16:creationId xmlns="" xmlns:a16="http://schemas.microsoft.com/office/drawing/2014/main" id="{5B06AD16-1342-42E9-A6FB-57A291F5831C}"/>
              </a:ext>
            </a:extLst>
          </p:cNvPr>
          <p:cNvCxnSpPr>
            <a:cxnSpLocks/>
          </p:cNvCxnSpPr>
          <p:nvPr/>
        </p:nvCxnSpPr>
        <p:spPr>
          <a:xfrm>
            <a:off x="3665619" y="2397430"/>
            <a:ext cx="8348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 xmlns:a16="http://schemas.microsoft.com/office/drawing/2014/main" id="{69C44D0E-D820-4278-9E8E-E74481523FE9}"/>
              </a:ext>
            </a:extLst>
          </p:cNvPr>
          <p:cNvSpPr/>
          <p:nvPr/>
        </p:nvSpPr>
        <p:spPr>
          <a:xfrm>
            <a:off x="5666724" y="2498351"/>
            <a:ext cx="1493202" cy="36348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7030A0"/>
                </a:solidFill>
              </a:rPr>
              <a:t>Environmentally Hazardous Areas</a:t>
            </a:r>
          </a:p>
        </p:txBody>
      </p:sp>
      <p:cxnSp>
        <p:nvCxnSpPr>
          <p:cNvPr id="99" name="Straight Connector 98">
            <a:extLst>
              <a:ext uri="{FF2B5EF4-FFF2-40B4-BE49-F238E27FC236}">
                <a16:creationId xmlns="" xmlns:a16="http://schemas.microsoft.com/office/drawing/2014/main" id="{463E4742-6843-404A-9F62-8CE8563ECD91}"/>
              </a:ext>
            </a:extLst>
          </p:cNvPr>
          <p:cNvCxnSpPr>
            <a:cxnSpLocks/>
          </p:cNvCxnSpPr>
          <p:nvPr/>
        </p:nvCxnSpPr>
        <p:spPr>
          <a:xfrm>
            <a:off x="5971737" y="2423282"/>
            <a:ext cx="8348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1" name="Graphic 100" descr="No sign">
            <a:extLst>
              <a:ext uri="{FF2B5EF4-FFF2-40B4-BE49-F238E27FC236}">
                <a16:creationId xmlns="" xmlns:a16="http://schemas.microsoft.com/office/drawing/2014/main" id="{EE9EA2EE-9C68-4585-B1FB-D331B430B1E3}"/>
              </a:ext>
            </a:extLst>
          </p:cNvPr>
          <p:cNvPicPr>
            <a:picLocks noChangeAspect="1"/>
          </p:cNvPicPr>
          <p:nvPr/>
        </p:nvPicPr>
        <p:blipFill>
          <a:blip r:embed="rId26" cstate="print">
            <a:extLst>
              <a:ext uri="{28A0092B-C50C-407E-A947-70E740481C1C}">
                <a14:useLocalDpi xmlns="" xmlns:a14="http://schemas.microsoft.com/office/drawing/2010/main" val="0"/>
              </a:ext>
              <a:ext uri="{96DAC541-7B7A-43D3-8B79-37D633B846F1}">
                <asvg:svgBlip xmlns="" xmlns:asvg="http://schemas.microsoft.com/office/drawing/2016/SVG/main" r:embed="rId27"/>
              </a:ext>
            </a:extLst>
          </a:blip>
          <a:stretch>
            <a:fillRect/>
          </a:stretch>
        </p:blipFill>
        <p:spPr>
          <a:xfrm>
            <a:off x="6175942" y="1945671"/>
            <a:ext cx="439429" cy="439429"/>
          </a:xfrm>
          <a:prstGeom prst="rect">
            <a:avLst/>
          </a:prstGeom>
        </p:spPr>
      </p:pic>
      <p:cxnSp>
        <p:nvCxnSpPr>
          <p:cNvPr id="103" name="Straight Connector 102">
            <a:extLst>
              <a:ext uri="{FF2B5EF4-FFF2-40B4-BE49-F238E27FC236}">
                <a16:creationId xmlns="" xmlns:a16="http://schemas.microsoft.com/office/drawing/2014/main" id="{2A74FBA5-98DE-45B1-990A-E373636A6777}"/>
              </a:ext>
            </a:extLst>
          </p:cNvPr>
          <p:cNvCxnSpPr>
            <a:cxnSpLocks/>
          </p:cNvCxnSpPr>
          <p:nvPr/>
        </p:nvCxnSpPr>
        <p:spPr>
          <a:xfrm>
            <a:off x="575524" y="4731026"/>
            <a:ext cx="83034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 xmlns:a16="http://schemas.microsoft.com/office/drawing/2014/main" id="{72EEEBBA-A0DC-44F6-9015-DDBD85FA0E8E}"/>
              </a:ext>
            </a:extLst>
          </p:cNvPr>
          <p:cNvCxnSpPr>
            <a:cxnSpLocks/>
          </p:cNvCxnSpPr>
          <p:nvPr/>
        </p:nvCxnSpPr>
        <p:spPr>
          <a:xfrm>
            <a:off x="575523" y="3315883"/>
            <a:ext cx="83034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 xmlns:a16="http://schemas.microsoft.com/office/drawing/2014/main" id="{2F1EA9D1-C3C4-4771-BDEF-8BD0C1EBC287}"/>
              </a:ext>
            </a:extLst>
          </p:cNvPr>
          <p:cNvCxnSpPr>
            <a:cxnSpLocks/>
          </p:cNvCxnSpPr>
          <p:nvPr/>
        </p:nvCxnSpPr>
        <p:spPr>
          <a:xfrm>
            <a:off x="7159110" y="2423282"/>
            <a:ext cx="794171" cy="22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 xmlns:a16="http://schemas.microsoft.com/office/drawing/2014/main" id="{3B876951-8104-4D3E-BF0E-EC94530CA3AB}"/>
              </a:ext>
            </a:extLst>
          </p:cNvPr>
          <p:cNvSpPr/>
          <p:nvPr/>
        </p:nvSpPr>
        <p:spPr>
          <a:xfrm>
            <a:off x="6849734" y="2488512"/>
            <a:ext cx="1493202" cy="36348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7030A0"/>
                </a:solidFill>
              </a:rPr>
              <a:t>AO </a:t>
            </a:r>
          </a:p>
          <a:p>
            <a:pPr algn="ctr"/>
            <a:r>
              <a:rPr lang="en-US" sz="1100" b="1" dirty="0">
                <a:solidFill>
                  <a:srgbClr val="7030A0"/>
                </a:solidFill>
              </a:rPr>
              <a:t>Entry/Exit</a:t>
            </a:r>
          </a:p>
        </p:txBody>
      </p:sp>
      <p:pic>
        <p:nvPicPr>
          <p:cNvPr id="113" name="Graphic 112" descr="Share">
            <a:extLst>
              <a:ext uri="{FF2B5EF4-FFF2-40B4-BE49-F238E27FC236}">
                <a16:creationId xmlns="" xmlns:a16="http://schemas.microsoft.com/office/drawing/2014/main" id="{D8479572-CE83-4C7A-97FA-9A20A7A8E3AC}"/>
              </a:ext>
            </a:extLst>
          </p:cNvPr>
          <p:cNvPicPr>
            <a:picLocks noChangeAspect="1"/>
          </p:cNvPicPr>
          <p:nvPr/>
        </p:nvPicPr>
        <p:blipFill>
          <a:blip r:embed="rId28" cstate="print">
            <a:extLst>
              <a:ext uri="{28A0092B-C50C-407E-A947-70E740481C1C}">
                <a14:useLocalDpi xmlns="" xmlns:a14="http://schemas.microsoft.com/office/drawing/2010/main" val="0"/>
              </a:ext>
              <a:ext uri="{96DAC541-7B7A-43D3-8B79-37D633B846F1}">
                <asvg:svgBlip xmlns="" xmlns:asvg="http://schemas.microsoft.com/office/drawing/2016/SVG/main" r:embed="rId29"/>
              </a:ext>
            </a:extLst>
          </a:blip>
          <a:stretch>
            <a:fillRect/>
          </a:stretch>
        </p:blipFill>
        <p:spPr>
          <a:xfrm>
            <a:off x="7430105" y="1967499"/>
            <a:ext cx="407919" cy="407919"/>
          </a:xfrm>
          <a:prstGeom prst="rect">
            <a:avLst/>
          </a:prstGeom>
        </p:spPr>
      </p:pic>
      <p:pic>
        <p:nvPicPr>
          <p:cNvPr id="60" name="Graphic 59" descr="Traffic cone">
            <a:extLst>
              <a:ext uri="{FF2B5EF4-FFF2-40B4-BE49-F238E27FC236}">
                <a16:creationId xmlns="" xmlns:a16="http://schemas.microsoft.com/office/drawing/2014/main" id="{520BFB1D-425F-4125-896C-186D10BC2841}"/>
              </a:ext>
            </a:extLst>
          </p:cNvPr>
          <p:cNvPicPr>
            <a:picLocks noChangeAspect="1"/>
          </p:cNvPicPr>
          <p:nvPr/>
        </p:nvPicPr>
        <p:blipFill>
          <a:blip r:embed="rId30" cstate="print">
            <a:extLst>
              <a:ext uri="{28A0092B-C50C-407E-A947-70E740481C1C}">
                <a14:useLocalDpi xmlns="" xmlns:a14="http://schemas.microsoft.com/office/drawing/2010/main" val="0"/>
              </a:ext>
              <a:ext uri="{96DAC541-7B7A-43D3-8B79-37D633B846F1}">
                <asvg:svgBlip xmlns="" xmlns:asvg="http://schemas.microsoft.com/office/drawing/2016/SVG/main" r:embed="rId31"/>
              </a:ext>
            </a:extLst>
          </a:blip>
          <a:stretch>
            <a:fillRect/>
          </a:stretch>
        </p:blipFill>
        <p:spPr>
          <a:xfrm>
            <a:off x="4879366" y="1881563"/>
            <a:ext cx="499614" cy="499614"/>
          </a:xfrm>
          <a:prstGeom prst="rect">
            <a:avLst/>
          </a:prstGeom>
        </p:spPr>
      </p:pic>
      <p:sp>
        <p:nvSpPr>
          <p:cNvPr id="61" name="Rectangle 60">
            <a:extLst>
              <a:ext uri="{FF2B5EF4-FFF2-40B4-BE49-F238E27FC236}">
                <a16:creationId xmlns="" xmlns:a16="http://schemas.microsoft.com/office/drawing/2014/main" id="{96238752-444D-4C81-9A2E-8CB8CFB91B6E}"/>
              </a:ext>
            </a:extLst>
          </p:cNvPr>
          <p:cNvSpPr/>
          <p:nvPr/>
        </p:nvSpPr>
        <p:spPr>
          <a:xfrm>
            <a:off x="4393571" y="2491002"/>
            <a:ext cx="1493202" cy="36348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Operation Risk</a:t>
            </a:r>
          </a:p>
        </p:txBody>
      </p:sp>
      <p:cxnSp>
        <p:nvCxnSpPr>
          <p:cNvPr id="65" name="Straight Connector 64">
            <a:extLst>
              <a:ext uri="{FF2B5EF4-FFF2-40B4-BE49-F238E27FC236}">
                <a16:creationId xmlns="" xmlns:a16="http://schemas.microsoft.com/office/drawing/2014/main" id="{4D8E46C1-D611-4890-B13D-3241FE058AC6}"/>
              </a:ext>
            </a:extLst>
          </p:cNvPr>
          <p:cNvCxnSpPr>
            <a:cxnSpLocks/>
          </p:cNvCxnSpPr>
          <p:nvPr/>
        </p:nvCxnSpPr>
        <p:spPr>
          <a:xfrm>
            <a:off x="4881514" y="2375418"/>
            <a:ext cx="8348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050978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Rounded 3">
            <a:extLst>
              <a:ext uri="{FF2B5EF4-FFF2-40B4-BE49-F238E27FC236}">
                <a16:creationId xmlns="" xmlns:a16="http://schemas.microsoft.com/office/drawing/2014/main" id="{8CB77526-3346-4DA2-BD02-24CC11E8ADD5}"/>
              </a:ext>
            </a:extLst>
          </p:cNvPr>
          <p:cNvSpPr/>
          <p:nvPr/>
        </p:nvSpPr>
        <p:spPr>
          <a:xfrm>
            <a:off x="1519792" y="1666015"/>
            <a:ext cx="5791735" cy="4782524"/>
          </a:xfrm>
          <a:prstGeom prst="round2DiagRect">
            <a:avLst/>
          </a:prstGeom>
          <a:noFill/>
          <a:ln w="38100">
            <a:solidFill>
              <a:srgbClr val="005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itle 1">
            <a:extLst>
              <a:ext uri="{FF2B5EF4-FFF2-40B4-BE49-F238E27FC236}">
                <a16:creationId xmlns="" xmlns:a16="http://schemas.microsoft.com/office/drawing/2014/main" id="{FFE9F055-8BE6-4F5E-8B62-C4E7A1DD70F4}"/>
              </a:ext>
            </a:extLst>
          </p:cNvPr>
          <p:cNvSpPr txBox="1">
            <a:spLocks/>
          </p:cNvSpPr>
          <p:nvPr/>
        </p:nvSpPr>
        <p:spPr>
          <a:xfrm>
            <a:off x="1649287" y="33878"/>
            <a:ext cx="8229600" cy="868362"/>
          </a:xfrm>
          <a:prstGeom prst="rect">
            <a:avLst/>
          </a:prstGeom>
        </p:spPr>
        <p:txBody>
          <a:bodyPr/>
          <a:lstStyle>
            <a:lvl1pPr algn="l" defTabSz="914400" rtl="0" eaLnBrk="1" latinLnBrk="0" hangingPunct="1">
              <a:lnSpc>
                <a:spcPts val="3200"/>
              </a:lnSpc>
              <a:spcBef>
                <a:spcPct val="0"/>
              </a:spcBef>
              <a:buNone/>
              <a:defRPr lang="en-US" sz="3200" b="1" kern="1200">
                <a:solidFill>
                  <a:schemeClr val="tx2"/>
                </a:solidFill>
                <a:latin typeface="Arial" pitchFamily="34" charset="0"/>
                <a:ea typeface="Verdana" pitchFamily="34" charset="0"/>
                <a:cs typeface="Arial" pitchFamily="34" charset="0"/>
              </a:defRPr>
            </a:lvl1pPr>
          </a:lstStyle>
          <a:p>
            <a:r>
              <a:rPr lang="en-US" sz="2800" dirty="0"/>
              <a:t>Focus Locations and Data Sources</a:t>
            </a:r>
          </a:p>
        </p:txBody>
      </p:sp>
      <p:sp>
        <p:nvSpPr>
          <p:cNvPr id="49" name="Rectangle 48">
            <a:extLst>
              <a:ext uri="{FF2B5EF4-FFF2-40B4-BE49-F238E27FC236}">
                <a16:creationId xmlns="" xmlns:a16="http://schemas.microsoft.com/office/drawing/2014/main" id="{9874ED79-6407-4162-B643-F2A846157A14}"/>
              </a:ext>
            </a:extLst>
          </p:cNvPr>
          <p:cNvSpPr/>
          <p:nvPr/>
        </p:nvSpPr>
        <p:spPr>
          <a:xfrm>
            <a:off x="3313434" y="1495058"/>
            <a:ext cx="2204450" cy="338554"/>
          </a:xfrm>
          <a:prstGeom prst="rect">
            <a:avLst/>
          </a:prstGeom>
          <a:solidFill>
            <a:schemeClr val="bg1"/>
          </a:solidFill>
          <a:ln>
            <a:solidFill>
              <a:srgbClr val="005B94"/>
            </a:solidFill>
          </a:ln>
        </p:spPr>
        <p:txBody>
          <a:bodyPr wrap="none">
            <a:spAutoFit/>
          </a:bodyPr>
          <a:lstStyle/>
          <a:p>
            <a:pPr algn="ctr"/>
            <a:r>
              <a:rPr lang="en-US" sz="1600" b="1" dirty="0">
                <a:solidFill>
                  <a:schemeClr val="tx2"/>
                </a:solidFill>
              </a:rPr>
              <a:t>Locations of Interest</a:t>
            </a:r>
            <a:endParaRPr lang="en-US" sz="1600" dirty="0"/>
          </a:p>
        </p:txBody>
      </p:sp>
      <p:sp>
        <p:nvSpPr>
          <p:cNvPr id="58" name="TextBox 57">
            <a:extLst>
              <a:ext uri="{FF2B5EF4-FFF2-40B4-BE49-F238E27FC236}">
                <a16:creationId xmlns="" xmlns:a16="http://schemas.microsoft.com/office/drawing/2014/main" id="{A7384B45-874C-49B3-A609-3CA99D5EE9D5}"/>
              </a:ext>
            </a:extLst>
          </p:cNvPr>
          <p:cNvSpPr txBox="1"/>
          <p:nvPr/>
        </p:nvSpPr>
        <p:spPr>
          <a:xfrm>
            <a:off x="1891876" y="2664099"/>
            <a:ext cx="4822266" cy="246221"/>
          </a:xfrm>
          <a:prstGeom prst="rect">
            <a:avLst/>
          </a:prstGeom>
          <a:solidFill>
            <a:schemeClr val="accent3">
              <a:lumMod val="40000"/>
              <a:lumOff val="60000"/>
            </a:schemeClr>
          </a:solidFill>
          <a:ln>
            <a:solidFill>
              <a:srgbClr val="005B94"/>
            </a:solidFill>
          </a:ln>
        </p:spPr>
        <p:txBody>
          <a:bodyPr wrap="square" rtlCol="0">
            <a:spAutoFit/>
          </a:bodyPr>
          <a:lstStyle>
            <a:defPPr>
              <a:defRPr lang="en-US"/>
            </a:defPPr>
            <a:lvl1pPr algn="ctr">
              <a:spcAft>
                <a:spcPts val="600"/>
              </a:spcAft>
              <a:defRPr sz="1000">
                <a:ea typeface="Verdana" pitchFamily="34" charset="0"/>
                <a:cs typeface="Verdana" pitchFamily="34" charset="0"/>
              </a:defRPr>
            </a:lvl1pPr>
          </a:lstStyle>
          <a:p>
            <a:r>
              <a:rPr lang="en-US" dirty="0"/>
              <a:t>Weather Data &amp; Forecasts</a:t>
            </a:r>
          </a:p>
        </p:txBody>
      </p:sp>
      <p:sp>
        <p:nvSpPr>
          <p:cNvPr id="61" name="TextBox 60">
            <a:extLst>
              <a:ext uri="{FF2B5EF4-FFF2-40B4-BE49-F238E27FC236}">
                <a16:creationId xmlns="" xmlns:a16="http://schemas.microsoft.com/office/drawing/2014/main" id="{EDF9DA18-F9CB-4B86-BC99-3CA98E5F41D2}"/>
              </a:ext>
            </a:extLst>
          </p:cNvPr>
          <p:cNvSpPr txBox="1"/>
          <p:nvPr/>
        </p:nvSpPr>
        <p:spPr>
          <a:xfrm>
            <a:off x="1873952" y="3977357"/>
            <a:ext cx="4817425" cy="246221"/>
          </a:xfrm>
          <a:prstGeom prst="rect">
            <a:avLst/>
          </a:prstGeom>
          <a:solidFill>
            <a:schemeClr val="accent3">
              <a:lumMod val="40000"/>
              <a:lumOff val="60000"/>
            </a:schemeClr>
          </a:solidFill>
          <a:ln>
            <a:solidFill>
              <a:srgbClr val="005B94"/>
            </a:solidFill>
          </a:ln>
        </p:spPr>
        <p:txBody>
          <a:bodyPr wrap="square" rtlCol="0">
            <a:spAutoFit/>
          </a:bodyPr>
          <a:lstStyle>
            <a:defPPr>
              <a:defRPr lang="en-US"/>
            </a:defPPr>
            <a:lvl1pPr algn="ctr">
              <a:spcAft>
                <a:spcPts val="600"/>
              </a:spcAft>
              <a:defRPr sz="1000">
                <a:ea typeface="Verdana" pitchFamily="34" charset="0"/>
                <a:cs typeface="Verdana" pitchFamily="34" charset="0"/>
              </a:defRPr>
            </a:lvl1pPr>
          </a:lstStyle>
          <a:p>
            <a:r>
              <a:rPr lang="en-US" dirty="0"/>
              <a:t>Geolocated Social Media</a:t>
            </a:r>
          </a:p>
        </p:txBody>
      </p:sp>
      <p:sp>
        <p:nvSpPr>
          <p:cNvPr id="63" name="TextBox 62">
            <a:extLst>
              <a:ext uri="{FF2B5EF4-FFF2-40B4-BE49-F238E27FC236}">
                <a16:creationId xmlns="" xmlns:a16="http://schemas.microsoft.com/office/drawing/2014/main" id="{A3E13838-2B39-437D-BE92-39B6345AC033}"/>
              </a:ext>
            </a:extLst>
          </p:cNvPr>
          <p:cNvSpPr txBox="1"/>
          <p:nvPr/>
        </p:nvSpPr>
        <p:spPr>
          <a:xfrm>
            <a:off x="1891876" y="4437869"/>
            <a:ext cx="4817426" cy="246221"/>
          </a:xfrm>
          <a:prstGeom prst="rect">
            <a:avLst/>
          </a:prstGeom>
          <a:solidFill>
            <a:schemeClr val="accent3">
              <a:lumMod val="40000"/>
              <a:lumOff val="60000"/>
            </a:schemeClr>
          </a:solidFill>
          <a:ln>
            <a:solidFill>
              <a:srgbClr val="005B94"/>
            </a:solidFill>
          </a:ln>
        </p:spPr>
        <p:txBody>
          <a:bodyPr wrap="square" rtlCol="0">
            <a:spAutoFit/>
          </a:bodyPr>
          <a:lstStyle/>
          <a:p>
            <a:pPr algn="ctr">
              <a:spcAft>
                <a:spcPts val="600"/>
              </a:spcAft>
            </a:pPr>
            <a:r>
              <a:rPr lang="en-US" sz="1000" dirty="0">
                <a:ea typeface="Verdana" pitchFamily="34" charset="0"/>
                <a:cs typeface="Verdana" pitchFamily="34" charset="0"/>
              </a:rPr>
              <a:t>Points of Interest</a:t>
            </a:r>
          </a:p>
        </p:txBody>
      </p:sp>
      <p:sp>
        <p:nvSpPr>
          <p:cNvPr id="68" name="TextBox 67">
            <a:extLst>
              <a:ext uri="{FF2B5EF4-FFF2-40B4-BE49-F238E27FC236}">
                <a16:creationId xmlns="" xmlns:a16="http://schemas.microsoft.com/office/drawing/2014/main" id="{479AD862-CB28-4FAC-A384-625BC93FFB51}"/>
              </a:ext>
            </a:extLst>
          </p:cNvPr>
          <p:cNvSpPr txBox="1"/>
          <p:nvPr/>
        </p:nvSpPr>
        <p:spPr>
          <a:xfrm>
            <a:off x="1891876" y="2160481"/>
            <a:ext cx="1369053" cy="246221"/>
          </a:xfrm>
          <a:prstGeom prst="rect">
            <a:avLst/>
          </a:prstGeom>
          <a:gradFill>
            <a:gsLst>
              <a:gs pos="0">
                <a:srgbClr val="FFF3B1"/>
              </a:gs>
              <a:gs pos="100000">
                <a:srgbClr val="D7B4CD"/>
              </a:gs>
            </a:gsLst>
            <a:lin ang="16200000" scaled="0"/>
          </a:gradFill>
          <a:ln>
            <a:solidFill>
              <a:srgbClr val="005B94"/>
            </a:solidFill>
          </a:ln>
        </p:spPr>
        <p:txBody>
          <a:bodyPr wrap="square" rtlCol="0">
            <a:spAutoFit/>
          </a:bodyPr>
          <a:lstStyle>
            <a:defPPr>
              <a:defRPr lang="en-US"/>
            </a:defPPr>
            <a:lvl1pPr algn="ctr">
              <a:spcAft>
                <a:spcPts val="600"/>
              </a:spcAft>
              <a:defRPr sz="1000">
                <a:ea typeface="Verdana" pitchFamily="34" charset="0"/>
                <a:cs typeface="Verdana" pitchFamily="34" charset="0"/>
              </a:defRPr>
            </a:lvl1pPr>
          </a:lstStyle>
          <a:p>
            <a:r>
              <a:rPr lang="en-US" dirty="0" err="1"/>
              <a:t>Tirens</a:t>
            </a:r>
            <a:r>
              <a:rPr lang="en-US" dirty="0"/>
              <a:t> Sensor Data</a:t>
            </a:r>
          </a:p>
        </p:txBody>
      </p:sp>
      <p:sp>
        <p:nvSpPr>
          <p:cNvPr id="22" name="TextBox 21">
            <a:extLst>
              <a:ext uri="{FF2B5EF4-FFF2-40B4-BE49-F238E27FC236}">
                <a16:creationId xmlns="" xmlns:a16="http://schemas.microsoft.com/office/drawing/2014/main" id="{E3F638CC-711F-4AC8-AD64-6BDF3ACC860C}"/>
              </a:ext>
            </a:extLst>
          </p:cNvPr>
          <p:cNvSpPr txBox="1"/>
          <p:nvPr/>
        </p:nvSpPr>
        <p:spPr>
          <a:xfrm>
            <a:off x="1891876" y="3550984"/>
            <a:ext cx="4822266" cy="246221"/>
          </a:xfrm>
          <a:prstGeom prst="rect">
            <a:avLst/>
          </a:prstGeom>
          <a:solidFill>
            <a:schemeClr val="accent3">
              <a:lumMod val="40000"/>
              <a:lumOff val="60000"/>
            </a:schemeClr>
          </a:solidFill>
          <a:ln>
            <a:solidFill>
              <a:srgbClr val="005B94"/>
            </a:solidFill>
          </a:ln>
        </p:spPr>
        <p:txBody>
          <a:bodyPr wrap="square" rtlCol="0">
            <a:spAutoFit/>
          </a:bodyPr>
          <a:lstStyle>
            <a:defPPr>
              <a:defRPr lang="en-US"/>
            </a:defPPr>
            <a:lvl1pPr algn="ctr">
              <a:spcAft>
                <a:spcPts val="600"/>
              </a:spcAft>
              <a:defRPr sz="1000">
                <a:ea typeface="Verdana" pitchFamily="34" charset="0"/>
                <a:cs typeface="Verdana" pitchFamily="34" charset="0"/>
              </a:defRPr>
            </a:lvl1pPr>
          </a:lstStyle>
          <a:p>
            <a:r>
              <a:rPr lang="en-US" dirty="0"/>
              <a:t>Environmentally Hazardous Areas</a:t>
            </a:r>
          </a:p>
        </p:txBody>
      </p:sp>
      <p:sp>
        <p:nvSpPr>
          <p:cNvPr id="23" name="TextBox 22">
            <a:extLst>
              <a:ext uri="{FF2B5EF4-FFF2-40B4-BE49-F238E27FC236}">
                <a16:creationId xmlns="" xmlns:a16="http://schemas.microsoft.com/office/drawing/2014/main" id="{44AFCDF3-B41E-41D8-BD33-CA1EA1837738}"/>
              </a:ext>
            </a:extLst>
          </p:cNvPr>
          <p:cNvSpPr txBox="1"/>
          <p:nvPr/>
        </p:nvSpPr>
        <p:spPr>
          <a:xfrm>
            <a:off x="1900287" y="3090472"/>
            <a:ext cx="4832898" cy="246221"/>
          </a:xfrm>
          <a:prstGeom prst="rect">
            <a:avLst/>
          </a:prstGeom>
          <a:solidFill>
            <a:schemeClr val="accent3">
              <a:lumMod val="40000"/>
              <a:lumOff val="60000"/>
            </a:schemeClr>
          </a:solidFill>
          <a:ln>
            <a:solidFill>
              <a:srgbClr val="005B94"/>
            </a:solidFill>
          </a:ln>
        </p:spPr>
        <p:txBody>
          <a:bodyPr wrap="square" rtlCol="0">
            <a:spAutoFit/>
          </a:bodyPr>
          <a:lstStyle>
            <a:defPPr>
              <a:defRPr lang="en-US"/>
            </a:defPPr>
            <a:lvl1pPr algn="ctr">
              <a:spcAft>
                <a:spcPts val="600"/>
              </a:spcAft>
              <a:defRPr sz="1000">
                <a:ea typeface="Verdana" pitchFamily="34" charset="0"/>
                <a:cs typeface="Verdana" pitchFamily="34" charset="0"/>
              </a:defRPr>
            </a:lvl1pPr>
          </a:lstStyle>
          <a:p>
            <a:r>
              <a:rPr lang="en-US" dirty="0"/>
              <a:t>Threat  Locations</a:t>
            </a:r>
          </a:p>
        </p:txBody>
      </p:sp>
      <p:sp>
        <p:nvSpPr>
          <p:cNvPr id="20" name="TextBox 19">
            <a:extLst>
              <a:ext uri="{FF2B5EF4-FFF2-40B4-BE49-F238E27FC236}">
                <a16:creationId xmlns="" xmlns:a16="http://schemas.microsoft.com/office/drawing/2014/main" id="{5B3F2BB6-B49D-4703-86E1-40EA7BAB634A}"/>
              </a:ext>
            </a:extLst>
          </p:cNvPr>
          <p:cNvSpPr txBox="1"/>
          <p:nvPr/>
        </p:nvSpPr>
        <p:spPr>
          <a:xfrm>
            <a:off x="7488763" y="1666015"/>
            <a:ext cx="719401" cy="246221"/>
          </a:xfrm>
          <a:prstGeom prst="rect">
            <a:avLst/>
          </a:prstGeom>
          <a:solidFill>
            <a:srgbClr val="D7B4CD"/>
          </a:solidFill>
          <a:ln>
            <a:solidFill>
              <a:srgbClr val="005B94"/>
            </a:solidFill>
          </a:ln>
        </p:spPr>
        <p:txBody>
          <a:bodyPr wrap="square" rtlCol="0">
            <a:spAutoFit/>
          </a:bodyPr>
          <a:lstStyle/>
          <a:p>
            <a:pPr algn="ctr">
              <a:spcAft>
                <a:spcPts val="600"/>
              </a:spcAft>
            </a:pPr>
            <a:r>
              <a:rPr lang="en-US" sz="1000" dirty="0">
                <a:ea typeface="Verdana" pitchFamily="34" charset="0"/>
                <a:cs typeface="Verdana" pitchFamily="34" charset="0"/>
              </a:rPr>
              <a:t>Raster</a:t>
            </a:r>
          </a:p>
        </p:txBody>
      </p:sp>
      <p:sp>
        <p:nvSpPr>
          <p:cNvPr id="21" name="TextBox 20">
            <a:extLst>
              <a:ext uri="{FF2B5EF4-FFF2-40B4-BE49-F238E27FC236}">
                <a16:creationId xmlns="" xmlns:a16="http://schemas.microsoft.com/office/drawing/2014/main" id="{0245C195-25BE-40AE-94A8-9C7B973E06D0}"/>
              </a:ext>
            </a:extLst>
          </p:cNvPr>
          <p:cNvSpPr txBox="1"/>
          <p:nvPr/>
        </p:nvSpPr>
        <p:spPr>
          <a:xfrm>
            <a:off x="7496827" y="2001208"/>
            <a:ext cx="711337" cy="246221"/>
          </a:xfrm>
          <a:prstGeom prst="rect">
            <a:avLst/>
          </a:prstGeom>
          <a:solidFill>
            <a:schemeClr val="accent3">
              <a:lumMod val="40000"/>
              <a:lumOff val="60000"/>
            </a:schemeClr>
          </a:solidFill>
          <a:ln>
            <a:solidFill>
              <a:srgbClr val="005B94"/>
            </a:solidFill>
          </a:ln>
        </p:spPr>
        <p:txBody>
          <a:bodyPr wrap="square" rtlCol="0">
            <a:spAutoFit/>
          </a:bodyPr>
          <a:lstStyle>
            <a:defPPr>
              <a:defRPr lang="en-US"/>
            </a:defPPr>
            <a:lvl1pPr algn="ctr">
              <a:spcAft>
                <a:spcPts val="600"/>
              </a:spcAft>
              <a:defRPr sz="1000">
                <a:ea typeface="Verdana" pitchFamily="34" charset="0"/>
                <a:cs typeface="Verdana" pitchFamily="34" charset="0"/>
              </a:defRPr>
            </a:lvl1pPr>
          </a:lstStyle>
          <a:p>
            <a:r>
              <a:rPr lang="en-US" dirty="0"/>
              <a:t>Vector</a:t>
            </a:r>
          </a:p>
        </p:txBody>
      </p:sp>
      <p:sp>
        <p:nvSpPr>
          <p:cNvPr id="24" name="TextBox 23">
            <a:extLst>
              <a:ext uri="{FF2B5EF4-FFF2-40B4-BE49-F238E27FC236}">
                <a16:creationId xmlns="" xmlns:a16="http://schemas.microsoft.com/office/drawing/2014/main" id="{9E7AFD4F-5EA0-4E48-80EB-520BA2CB13CE}"/>
              </a:ext>
            </a:extLst>
          </p:cNvPr>
          <p:cNvSpPr txBox="1"/>
          <p:nvPr/>
        </p:nvSpPr>
        <p:spPr>
          <a:xfrm>
            <a:off x="1873951" y="4864242"/>
            <a:ext cx="4817426" cy="246221"/>
          </a:xfrm>
          <a:prstGeom prst="rect">
            <a:avLst/>
          </a:prstGeom>
          <a:solidFill>
            <a:schemeClr val="accent3">
              <a:lumMod val="40000"/>
              <a:lumOff val="60000"/>
            </a:schemeClr>
          </a:solidFill>
          <a:ln>
            <a:solidFill>
              <a:srgbClr val="005B94"/>
            </a:solidFill>
          </a:ln>
        </p:spPr>
        <p:txBody>
          <a:bodyPr wrap="square" rtlCol="0">
            <a:spAutoFit/>
          </a:bodyPr>
          <a:lstStyle/>
          <a:p>
            <a:pPr algn="ctr">
              <a:spcAft>
                <a:spcPts val="600"/>
              </a:spcAft>
            </a:pPr>
            <a:r>
              <a:rPr lang="en-US" sz="1000" dirty="0">
                <a:ea typeface="Verdana" pitchFamily="34" charset="0"/>
                <a:cs typeface="Verdana" pitchFamily="34" charset="0"/>
              </a:rPr>
              <a:t>Battlefield Wrecks and Obstructions</a:t>
            </a:r>
          </a:p>
        </p:txBody>
      </p:sp>
      <p:sp>
        <p:nvSpPr>
          <p:cNvPr id="25" name="TextBox 24">
            <a:extLst>
              <a:ext uri="{FF2B5EF4-FFF2-40B4-BE49-F238E27FC236}">
                <a16:creationId xmlns="" xmlns:a16="http://schemas.microsoft.com/office/drawing/2014/main" id="{24D87645-754B-461F-B275-EA6779B34F18}"/>
              </a:ext>
            </a:extLst>
          </p:cNvPr>
          <p:cNvSpPr txBox="1"/>
          <p:nvPr/>
        </p:nvSpPr>
        <p:spPr>
          <a:xfrm>
            <a:off x="1855023" y="5255903"/>
            <a:ext cx="4817426" cy="246221"/>
          </a:xfrm>
          <a:prstGeom prst="rect">
            <a:avLst/>
          </a:prstGeom>
          <a:solidFill>
            <a:schemeClr val="accent3">
              <a:lumMod val="40000"/>
              <a:lumOff val="60000"/>
            </a:schemeClr>
          </a:solidFill>
          <a:ln>
            <a:solidFill>
              <a:srgbClr val="005B94"/>
            </a:solidFill>
          </a:ln>
        </p:spPr>
        <p:txBody>
          <a:bodyPr wrap="square" rtlCol="0">
            <a:spAutoFit/>
          </a:bodyPr>
          <a:lstStyle/>
          <a:p>
            <a:pPr algn="ctr">
              <a:spcAft>
                <a:spcPts val="600"/>
              </a:spcAft>
            </a:pPr>
            <a:r>
              <a:rPr lang="en-US" sz="1000" dirty="0">
                <a:ea typeface="Verdana" pitchFamily="34" charset="0"/>
                <a:cs typeface="Verdana" pitchFamily="34" charset="0"/>
              </a:rPr>
              <a:t>Temperature &amp; Related Data</a:t>
            </a:r>
          </a:p>
        </p:txBody>
      </p:sp>
      <p:sp>
        <p:nvSpPr>
          <p:cNvPr id="26" name="TextBox 25">
            <a:extLst>
              <a:ext uri="{FF2B5EF4-FFF2-40B4-BE49-F238E27FC236}">
                <a16:creationId xmlns="" xmlns:a16="http://schemas.microsoft.com/office/drawing/2014/main" id="{2A108837-52F7-4A33-849A-3BD3AFE7C23D}"/>
              </a:ext>
            </a:extLst>
          </p:cNvPr>
          <p:cNvSpPr txBox="1"/>
          <p:nvPr/>
        </p:nvSpPr>
        <p:spPr>
          <a:xfrm>
            <a:off x="1832473" y="5671122"/>
            <a:ext cx="4817426" cy="246221"/>
          </a:xfrm>
          <a:prstGeom prst="rect">
            <a:avLst/>
          </a:prstGeom>
          <a:solidFill>
            <a:schemeClr val="accent3">
              <a:lumMod val="40000"/>
              <a:lumOff val="60000"/>
            </a:schemeClr>
          </a:solidFill>
          <a:ln>
            <a:solidFill>
              <a:srgbClr val="005B94"/>
            </a:solidFill>
          </a:ln>
        </p:spPr>
        <p:txBody>
          <a:bodyPr wrap="square" rtlCol="0">
            <a:spAutoFit/>
          </a:bodyPr>
          <a:lstStyle/>
          <a:p>
            <a:pPr algn="ctr">
              <a:spcAft>
                <a:spcPts val="600"/>
              </a:spcAft>
            </a:pPr>
            <a:r>
              <a:rPr lang="en-US" sz="1000" dirty="0">
                <a:ea typeface="Verdana" pitchFamily="34" charset="0"/>
                <a:cs typeface="Verdana" pitchFamily="34" charset="0"/>
              </a:rPr>
              <a:t>Roadways</a:t>
            </a:r>
          </a:p>
        </p:txBody>
      </p:sp>
      <p:sp>
        <p:nvSpPr>
          <p:cNvPr id="27" name="TextBox 26">
            <a:extLst>
              <a:ext uri="{FF2B5EF4-FFF2-40B4-BE49-F238E27FC236}">
                <a16:creationId xmlns="" xmlns:a16="http://schemas.microsoft.com/office/drawing/2014/main" id="{0DFFDA23-4A75-4B3D-840C-BDCFB18A6345}"/>
              </a:ext>
            </a:extLst>
          </p:cNvPr>
          <p:cNvSpPr txBox="1"/>
          <p:nvPr/>
        </p:nvSpPr>
        <p:spPr>
          <a:xfrm>
            <a:off x="3382384" y="2158057"/>
            <a:ext cx="1369053" cy="246221"/>
          </a:xfrm>
          <a:prstGeom prst="rect">
            <a:avLst/>
          </a:prstGeom>
          <a:gradFill>
            <a:gsLst>
              <a:gs pos="0">
                <a:srgbClr val="FFF3B1"/>
              </a:gs>
              <a:gs pos="100000">
                <a:srgbClr val="D7B4CD"/>
              </a:gs>
            </a:gsLst>
            <a:lin ang="16200000" scaled="0"/>
          </a:gradFill>
          <a:ln>
            <a:solidFill>
              <a:srgbClr val="005B94"/>
            </a:solidFill>
          </a:ln>
        </p:spPr>
        <p:txBody>
          <a:bodyPr wrap="square" rtlCol="0">
            <a:spAutoFit/>
          </a:bodyPr>
          <a:lstStyle>
            <a:defPPr>
              <a:defRPr lang="en-US"/>
            </a:defPPr>
            <a:lvl1pPr algn="ctr">
              <a:spcAft>
                <a:spcPts val="600"/>
              </a:spcAft>
              <a:defRPr sz="1000">
                <a:ea typeface="Verdana" pitchFamily="34" charset="0"/>
                <a:cs typeface="Verdana" pitchFamily="34" charset="0"/>
              </a:defRPr>
            </a:lvl1pPr>
          </a:lstStyle>
          <a:p>
            <a:r>
              <a:rPr lang="en-US" dirty="0"/>
              <a:t>SRTM Imagery Data</a:t>
            </a:r>
          </a:p>
        </p:txBody>
      </p:sp>
      <p:sp>
        <p:nvSpPr>
          <p:cNvPr id="28" name="TextBox 27">
            <a:extLst>
              <a:ext uri="{FF2B5EF4-FFF2-40B4-BE49-F238E27FC236}">
                <a16:creationId xmlns="" xmlns:a16="http://schemas.microsoft.com/office/drawing/2014/main" id="{C16DFA61-0187-41C7-8BE4-6928CBEB953F}"/>
              </a:ext>
            </a:extLst>
          </p:cNvPr>
          <p:cNvSpPr txBox="1"/>
          <p:nvPr/>
        </p:nvSpPr>
        <p:spPr>
          <a:xfrm>
            <a:off x="4872893" y="2158057"/>
            <a:ext cx="1369053" cy="246221"/>
          </a:xfrm>
          <a:prstGeom prst="rect">
            <a:avLst/>
          </a:prstGeom>
          <a:gradFill>
            <a:gsLst>
              <a:gs pos="0">
                <a:srgbClr val="FFF3B1"/>
              </a:gs>
              <a:gs pos="100000">
                <a:srgbClr val="D7B4CD"/>
              </a:gs>
            </a:gsLst>
            <a:lin ang="16200000" scaled="0"/>
          </a:gradFill>
          <a:ln>
            <a:solidFill>
              <a:srgbClr val="005B94"/>
            </a:solidFill>
          </a:ln>
        </p:spPr>
        <p:txBody>
          <a:bodyPr wrap="square" rtlCol="0">
            <a:spAutoFit/>
          </a:bodyPr>
          <a:lstStyle>
            <a:defPPr>
              <a:defRPr lang="en-US"/>
            </a:defPPr>
            <a:lvl1pPr algn="ctr">
              <a:spcAft>
                <a:spcPts val="600"/>
              </a:spcAft>
              <a:defRPr sz="1000">
                <a:ea typeface="Verdana" pitchFamily="34" charset="0"/>
                <a:cs typeface="Verdana" pitchFamily="34" charset="0"/>
              </a:defRPr>
            </a:lvl1pPr>
          </a:lstStyle>
          <a:p>
            <a:r>
              <a:rPr lang="en-US" dirty="0"/>
              <a:t>USGS DEM Data</a:t>
            </a:r>
          </a:p>
        </p:txBody>
      </p:sp>
    </p:spTree>
    <p:extLst>
      <p:ext uri="{BB962C8B-B14F-4D97-AF65-F5344CB8AC3E}">
        <p14:creationId xmlns="" xmlns:p14="http://schemas.microsoft.com/office/powerpoint/2010/main" val="330777887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Footer Placeholder 4"/>
          <p:cNvSpPr txBox="1"/>
          <p:nvPr/>
        </p:nvSpPr>
        <p:spPr>
          <a:xfrm>
            <a:off x="3124200" y="6404292"/>
            <a:ext cx="2895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a:defRPr sz="1200">
                <a:solidFill>
                  <a:srgbClr val="888888"/>
                </a:solidFill>
              </a:defRPr>
            </a:lvl1pPr>
          </a:lstStyle>
          <a:p>
            <a:r>
              <a:t>Recceplex Machines</a:t>
            </a:r>
          </a:p>
        </p:txBody>
      </p:sp>
      <p:sp>
        <p:nvSpPr>
          <p:cNvPr id="580" name="Rectangle 2"/>
          <p:cNvSpPr txBox="1">
            <a:spLocks noGrp="1"/>
          </p:cNvSpPr>
          <p:nvPr>
            <p:ph type="title"/>
          </p:nvPr>
        </p:nvSpPr>
        <p:spPr>
          <a:xfrm>
            <a:off x="0" y="23873"/>
            <a:ext cx="9144000" cy="820617"/>
          </a:xfrm>
          <a:prstGeom prst="rect">
            <a:avLst/>
          </a:prstGeom>
        </p:spPr>
        <p:txBody>
          <a:bodyPr/>
          <a:lstStyle>
            <a:lvl1pPr>
              <a:defRPr sz="3600"/>
            </a:lvl1pPr>
          </a:lstStyle>
          <a:p>
            <a:r>
              <a:rPr dirty="0"/>
              <a:t>        </a:t>
            </a:r>
            <a:r>
              <a:rPr lang="en-US" dirty="0" smtClean="0"/>
              <a:t>TIRYNS Geospatial and Social Analytics</a:t>
            </a:r>
            <a:endParaRPr dirty="0"/>
          </a:p>
        </p:txBody>
      </p:sp>
      <p:sp>
        <p:nvSpPr>
          <p:cNvPr id="581" name="Rectangle 3"/>
          <p:cNvSpPr txBox="1">
            <a:spLocks noGrp="1"/>
          </p:cNvSpPr>
          <p:nvPr>
            <p:ph type="body" idx="1"/>
          </p:nvPr>
        </p:nvSpPr>
        <p:spPr>
          <a:xfrm>
            <a:off x="0" y="1312979"/>
            <a:ext cx="9144000" cy="5043372"/>
          </a:xfrm>
          <a:prstGeom prst="rect">
            <a:avLst/>
          </a:prstGeom>
        </p:spPr>
        <p:txBody>
          <a:bodyPr>
            <a:normAutofit/>
          </a:bodyPr>
          <a:lstStyle/>
          <a:p>
            <a:r>
              <a:rPr lang="en-US" dirty="0" smtClean="0"/>
              <a:t>Attacks on law enforcement officers have increased materially in recent years: </a:t>
            </a:r>
          </a:p>
          <a:p>
            <a:pPr lvl="1"/>
            <a:r>
              <a:rPr lang="en-US" dirty="0" smtClean="0"/>
              <a:t>Police deaths by criminal gunfire rose 53% </a:t>
            </a:r>
          </a:p>
          <a:p>
            <a:pPr lvl="1"/>
            <a:r>
              <a:rPr lang="en-US" dirty="0" smtClean="0"/>
              <a:t>Ambush assaults on police rose 62% </a:t>
            </a:r>
          </a:p>
          <a:p>
            <a:r>
              <a:rPr lang="en-US" dirty="0" smtClean="0"/>
              <a:t>Most military, law enforcement and emergency responder incidents have geographic, psychographic and demographic attributes </a:t>
            </a:r>
          </a:p>
          <a:p>
            <a:r>
              <a:rPr lang="en-US" dirty="0" smtClean="0"/>
              <a:t>Planners can perform descriptive and predictive analytics by comparing incidents with coincident real-world characteristics </a:t>
            </a:r>
          </a:p>
          <a:p>
            <a:r>
              <a:rPr lang="en-US" dirty="0" smtClean="0"/>
              <a:t>The multiple dimensions provided by these real-world characteristics mean that multiple models can be derived around an </a:t>
            </a:r>
            <a:r>
              <a:rPr lang="en-US" dirty="0" err="1" smtClean="0"/>
              <a:t>oepration</a:t>
            </a:r>
            <a:endParaRPr lang="en-US" dirty="0" smtClean="0"/>
          </a:p>
          <a:p>
            <a:r>
              <a:rPr lang="en-US" dirty="0" smtClean="0"/>
              <a:t>Strategies can be tailored to the specific context to which they should be applied</a:t>
            </a:r>
            <a:endParaRPr lang="en-US" dirty="0"/>
          </a:p>
        </p:txBody>
      </p:sp>
      <p:sp>
        <p:nvSpPr>
          <p:cNvPr id="582" name="Date Placeholder 3"/>
          <p:cNvSpPr txBox="1"/>
          <p:nvPr/>
        </p:nvSpPr>
        <p:spPr>
          <a:xfrm>
            <a:off x="457200" y="6404292"/>
            <a:ext cx="2133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1200">
                <a:solidFill>
                  <a:srgbClr val="898989"/>
                </a:solidFill>
              </a:defRPr>
            </a:lvl1pPr>
          </a:lstStyle>
          <a:p>
            <a:r>
              <a:t>October 1, 2018</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Footer Placeholder 4"/>
          <p:cNvSpPr txBox="1"/>
          <p:nvPr/>
        </p:nvSpPr>
        <p:spPr>
          <a:xfrm>
            <a:off x="3124200" y="6404292"/>
            <a:ext cx="2895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a:defRPr sz="1200">
                <a:solidFill>
                  <a:srgbClr val="888888"/>
                </a:solidFill>
              </a:defRPr>
            </a:lvl1pPr>
          </a:lstStyle>
          <a:p>
            <a:r>
              <a:t>Recceplex Machines</a:t>
            </a:r>
          </a:p>
        </p:txBody>
      </p:sp>
      <p:sp>
        <p:nvSpPr>
          <p:cNvPr id="379" name="Slide Number Placeholder 1"/>
          <p:cNvSpPr txBox="1">
            <a:spLocks noGrp="1"/>
          </p:cNvSpPr>
          <p:nvPr>
            <p:ph type="sldNum" sz="quarter" idx="2"/>
          </p:nvPr>
        </p:nvSpPr>
        <p:spPr>
          <a:xfrm>
            <a:off x="8502739" y="6404292"/>
            <a:ext cx="184061" cy="2692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14</a:t>
            </a:fld>
            <a:endParaRPr/>
          </a:p>
        </p:txBody>
      </p:sp>
      <p:grpSp>
        <p:nvGrpSpPr>
          <p:cNvPr id="439" name="Group 67"/>
          <p:cNvGrpSpPr/>
          <p:nvPr/>
        </p:nvGrpSpPr>
        <p:grpSpPr>
          <a:xfrm>
            <a:off x="1371600" y="918518"/>
            <a:ext cx="6661944" cy="4948883"/>
            <a:chOff x="0" y="0"/>
            <a:chExt cx="6661942" cy="4948881"/>
          </a:xfrm>
        </p:grpSpPr>
        <p:sp>
          <p:nvSpPr>
            <p:cNvPr id="380" name="Rectangle 4"/>
            <p:cNvSpPr/>
            <p:nvPr/>
          </p:nvSpPr>
          <p:spPr>
            <a:xfrm>
              <a:off x="0" y="-1"/>
              <a:ext cx="6573838" cy="4948883"/>
            </a:xfrm>
            <a:prstGeom prst="rect">
              <a:avLst/>
            </a:prstGeom>
            <a:solidFill>
              <a:srgbClr val="F2DCDB"/>
            </a:solidFill>
            <a:ln w="12700" cap="flat">
              <a:solidFill>
                <a:srgbClr val="EEECE1"/>
              </a:solidFill>
              <a:prstDash val="solid"/>
              <a:miter lim="8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1" name="Line 6"/>
            <p:cNvSpPr/>
            <p:nvPr/>
          </p:nvSpPr>
          <p:spPr>
            <a:xfrm flipH="1" flipV="1">
              <a:off x="4510879" y="82539"/>
              <a:ext cx="614364" cy="904427"/>
            </a:xfrm>
            <a:prstGeom prst="line">
              <a:avLst/>
            </a:prstGeom>
            <a:noFill/>
            <a:ln w="25400" cap="flat">
              <a:solidFill>
                <a:srgbClr val="000000"/>
              </a:solidFill>
              <a:prstDash val="solid"/>
              <a:round/>
            </a:ln>
            <a:effectLst/>
          </p:spPr>
          <p:txBody>
            <a:bodyPr wrap="square" lIns="45719" tIns="45719" rIns="45719" bIns="45719" numCol="1" anchor="t">
              <a:noAutofit/>
            </a:bodyPr>
            <a:lstStyle/>
            <a:p>
              <a:endParaRPr/>
            </a:p>
          </p:txBody>
        </p:sp>
        <p:sp>
          <p:nvSpPr>
            <p:cNvPr id="382" name="Oval 7"/>
            <p:cNvSpPr/>
            <p:nvPr/>
          </p:nvSpPr>
          <p:spPr>
            <a:xfrm>
              <a:off x="5244304" y="1273219"/>
              <a:ext cx="201615" cy="179131"/>
            </a:xfrm>
            <a:prstGeom prst="ellipse">
              <a:avLst/>
            </a:prstGeom>
            <a:solidFill>
              <a:srgbClr val="17375E"/>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3" name="Oval 8"/>
            <p:cNvSpPr/>
            <p:nvPr/>
          </p:nvSpPr>
          <p:spPr>
            <a:xfrm>
              <a:off x="5706267" y="219519"/>
              <a:ext cx="495301" cy="523339"/>
            </a:xfrm>
            <a:prstGeom prst="ellipse">
              <a:avLst/>
            </a:prstGeom>
            <a:solidFill>
              <a:schemeClr val="accent2"/>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4" name="Freeform 9"/>
            <p:cNvSpPr/>
            <p:nvPr/>
          </p:nvSpPr>
          <p:spPr>
            <a:xfrm>
              <a:off x="4912517" y="742857"/>
              <a:ext cx="1712913" cy="1840465"/>
            </a:xfrm>
            <a:custGeom>
              <a:avLst/>
              <a:gdLst/>
              <a:ahLst/>
              <a:cxnLst>
                <a:cxn ang="0">
                  <a:pos x="wd2" y="hd2"/>
                </a:cxn>
                <a:cxn ang="5400000">
                  <a:pos x="wd2" y="hd2"/>
                </a:cxn>
                <a:cxn ang="10800000">
                  <a:pos x="wd2" y="hd2"/>
                </a:cxn>
                <a:cxn ang="16200000">
                  <a:pos x="wd2" y="hd2"/>
                </a:cxn>
              </a:cxnLst>
              <a:rect l="0" t="0" r="r" b="b"/>
              <a:pathLst>
                <a:path w="21600" h="21600" extrusionOk="0">
                  <a:moveTo>
                    <a:pt x="15214" y="783"/>
                  </a:moveTo>
                  <a:lnTo>
                    <a:pt x="16475" y="783"/>
                  </a:lnTo>
                  <a:lnTo>
                    <a:pt x="18137" y="1711"/>
                  </a:lnTo>
                  <a:lnTo>
                    <a:pt x="21600" y="6698"/>
                  </a:lnTo>
                  <a:lnTo>
                    <a:pt x="21480" y="8945"/>
                  </a:lnTo>
                  <a:lnTo>
                    <a:pt x="19118" y="10676"/>
                  </a:lnTo>
                  <a:lnTo>
                    <a:pt x="17176" y="11995"/>
                  </a:lnTo>
                  <a:lnTo>
                    <a:pt x="14754" y="9089"/>
                  </a:lnTo>
                  <a:lnTo>
                    <a:pt x="15695" y="8306"/>
                  </a:lnTo>
                  <a:lnTo>
                    <a:pt x="16475" y="7688"/>
                  </a:lnTo>
                  <a:lnTo>
                    <a:pt x="14834" y="5173"/>
                  </a:lnTo>
                  <a:lnTo>
                    <a:pt x="10209" y="8306"/>
                  </a:lnTo>
                  <a:lnTo>
                    <a:pt x="14714" y="14427"/>
                  </a:lnTo>
                  <a:lnTo>
                    <a:pt x="18557" y="11624"/>
                  </a:lnTo>
                  <a:lnTo>
                    <a:pt x="18537" y="21600"/>
                  </a:lnTo>
                  <a:lnTo>
                    <a:pt x="8788" y="21600"/>
                  </a:lnTo>
                  <a:lnTo>
                    <a:pt x="8748" y="6595"/>
                  </a:lnTo>
                  <a:lnTo>
                    <a:pt x="6506" y="8038"/>
                  </a:lnTo>
                  <a:lnTo>
                    <a:pt x="4524" y="8038"/>
                  </a:lnTo>
                  <a:lnTo>
                    <a:pt x="4304" y="7750"/>
                  </a:lnTo>
                  <a:lnTo>
                    <a:pt x="2823" y="5709"/>
                  </a:lnTo>
                  <a:lnTo>
                    <a:pt x="0" y="2164"/>
                  </a:lnTo>
                  <a:lnTo>
                    <a:pt x="3203" y="0"/>
                  </a:lnTo>
                  <a:lnTo>
                    <a:pt x="5225" y="2679"/>
                  </a:lnTo>
                  <a:lnTo>
                    <a:pt x="5785" y="3195"/>
                  </a:lnTo>
                  <a:lnTo>
                    <a:pt x="9869" y="783"/>
                  </a:lnTo>
                  <a:lnTo>
                    <a:pt x="15214" y="783"/>
                  </a:lnTo>
                </a:path>
              </a:pathLst>
            </a:custGeom>
            <a:solidFill>
              <a:srgbClr val="17375E"/>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385" name="Oval 10"/>
            <p:cNvSpPr/>
            <p:nvPr/>
          </p:nvSpPr>
          <p:spPr>
            <a:xfrm>
              <a:off x="6460329" y="1278487"/>
              <a:ext cx="201615" cy="244109"/>
            </a:xfrm>
            <a:prstGeom prst="ellipse">
              <a:avLst/>
            </a:prstGeom>
            <a:solidFill>
              <a:srgbClr val="17375E"/>
            </a:solidFill>
            <a:ln w="12700" cap="flat">
              <a:noFill/>
              <a:miter lim="400000"/>
            </a:ln>
            <a:effectLst/>
          </p:spPr>
          <p:txBody>
            <a:bodyPr wrap="square" lIns="45719" tIns="45719" rIns="45719" bIns="45719" numCol="1" anchor="ctr">
              <a:noAutofit/>
            </a:bodyPr>
            <a:lstStyle/>
            <a:p>
              <a:pPr>
                <a:defRPr>
                  <a:solidFill>
                    <a:srgbClr val="17375E"/>
                  </a:solidFill>
                  <a:latin typeface="Arial"/>
                  <a:ea typeface="Arial"/>
                  <a:cs typeface="Arial"/>
                  <a:sym typeface="Arial"/>
                </a:defRPr>
              </a:pPr>
              <a:endParaRPr/>
            </a:p>
          </p:txBody>
        </p:sp>
        <p:sp>
          <p:nvSpPr>
            <p:cNvPr id="386" name="Arc 11"/>
            <p:cNvSpPr/>
            <p:nvPr/>
          </p:nvSpPr>
          <p:spPr>
            <a:xfrm>
              <a:off x="5839614" y="797297"/>
              <a:ext cx="280992" cy="121178"/>
            </a:xfrm>
            <a:custGeom>
              <a:avLst/>
              <a:gdLst/>
              <a:ahLst/>
              <a:cxnLst>
                <a:cxn ang="0">
                  <a:pos x="wd2" y="hd2"/>
                </a:cxn>
                <a:cxn ang="5400000">
                  <a:pos x="wd2" y="hd2"/>
                </a:cxn>
                <a:cxn ang="10800000">
                  <a:pos x="wd2" y="hd2"/>
                </a:cxn>
                <a:cxn ang="16200000">
                  <a:pos x="wd2" y="hd2"/>
                </a:cxn>
              </a:cxnLst>
              <a:rect l="0" t="0" r="r" b="b"/>
              <a:pathLst>
                <a:path w="21600" h="21600" extrusionOk="0">
                  <a:moveTo>
                    <a:pt x="21598" y="0"/>
                  </a:moveTo>
                  <a:cubicBezTo>
                    <a:pt x="21599" y="105"/>
                    <a:pt x="21600" y="211"/>
                    <a:pt x="21600" y="317"/>
                  </a:cubicBezTo>
                  <a:cubicBezTo>
                    <a:pt x="21600" y="12071"/>
                    <a:pt x="16765" y="21600"/>
                    <a:pt x="10800" y="21600"/>
                  </a:cubicBezTo>
                  <a:cubicBezTo>
                    <a:pt x="4835" y="21600"/>
                    <a:pt x="1" y="12071"/>
                    <a:pt x="1" y="317"/>
                  </a:cubicBezTo>
                  <a:cubicBezTo>
                    <a:pt x="0" y="212"/>
                    <a:pt x="1" y="107"/>
                    <a:pt x="2" y="4"/>
                  </a:cubicBezTo>
                  <a:lnTo>
                    <a:pt x="10800" y="317"/>
                  </a:lnTo>
                  <a:close/>
                </a:path>
              </a:pathLst>
            </a:custGeom>
            <a:solidFill>
              <a:srgbClr val="17375E"/>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7" name="Arc 12"/>
            <p:cNvSpPr/>
            <p:nvPr/>
          </p:nvSpPr>
          <p:spPr>
            <a:xfrm>
              <a:off x="6119017" y="804322"/>
              <a:ext cx="239714" cy="187912"/>
            </a:xfrm>
            <a:custGeom>
              <a:avLst/>
              <a:gdLst/>
              <a:ahLst/>
              <a:cxnLst>
                <a:cxn ang="0">
                  <a:pos x="wd2" y="hd2"/>
                </a:cxn>
                <a:cxn ang="5400000">
                  <a:pos x="wd2" y="hd2"/>
                </a:cxn>
                <a:cxn ang="10800000">
                  <a:pos x="wd2" y="hd2"/>
                </a:cxn>
                <a:cxn ang="16200000">
                  <a:pos x="wd2" y="hd2"/>
                </a:cxn>
              </a:cxnLst>
              <a:rect l="0" t="0" r="r" b="b"/>
              <a:pathLst>
                <a:path w="21600" h="21599" extrusionOk="0">
                  <a:moveTo>
                    <a:pt x="0" y="3795"/>
                  </a:moveTo>
                  <a:cubicBezTo>
                    <a:pt x="2372" y="1366"/>
                    <a:pt x="5602" y="-1"/>
                    <a:pt x="8974" y="0"/>
                  </a:cubicBezTo>
                  <a:cubicBezTo>
                    <a:pt x="15947" y="0"/>
                    <a:pt x="21600" y="5731"/>
                    <a:pt x="21600" y="12802"/>
                  </a:cubicBezTo>
                  <a:cubicBezTo>
                    <a:pt x="21600" y="16073"/>
                    <a:pt x="20364" y="19222"/>
                    <a:pt x="18146" y="21599"/>
                  </a:cubicBezTo>
                  <a:lnTo>
                    <a:pt x="8974" y="12802"/>
                  </a:lnTo>
                  <a:close/>
                </a:path>
              </a:pathLst>
            </a:custGeom>
            <a:solidFill>
              <a:srgbClr val="17375E"/>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nvGrpSpPr>
            <p:cNvPr id="394" name="Group 13"/>
            <p:cNvGrpSpPr/>
            <p:nvPr/>
          </p:nvGrpSpPr>
          <p:grpSpPr>
            <a:xfrm>
              <a:off x="5266533" y="2769474"/>
              <a:ext cx="984252" cy="1945835"/>
              <a:chOff x="0" y="0"/>
              <a:chExt cx="984250" cy="1945833"/>
            </a:xfrm>
          </p:grpSpPr>
          <p:grpSp>
            <p:nvGrpSpPr>
              <p:cNvPr id="392" name="Group 14"/>
              <p:cNvGrpSpPr/>
              <p:nvPr/>
            </p:nvGrpSpPr>
            <p:grpSpPr>
              <a:xfrm>
                <a:off x="0" y="611146"/>
                <a:ext cx="984251" cy="1334688"/>
                <a:chOff x="0" y="0"/>
                <a:chExt cx="984250" cy="1334686"/>
              </a:xfrm>
            </p:grpSpPr>
            <p:sp>
              <p:nvSpPr>
                <p:cNvPr id="388" name="Rectangle 16"/>
                <p:cNvSpPr/>
                <p:nvPr/>
              </p:nvSpPr>
              <p:spPr>
                <a:xfrm>
                  <a:off x="166687" y="0"/>
                  <a:ext cx="657226" cy="270449"/>
                </a:xfrm>
                <a:prstGeom prst="rect">
                  <a:avLst/>
                </a:pr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9" name="Rectangle 17"/>
                <p:cNvSpPr/>
                <p:nvPr/>
              </p:nvSpPr>
              <p:spPr>
                <a:xfrm>
                  <a:off x="0" y="186153"/>
                  <a:ext cx="982663" cy="1148534"/>
                </a:xfrm>
                <a:prstGeom prst="rect">
                  <a:avLst/>
                </a:pr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90" name="Arc 17"/>
                <p:cNvSpPr/>
                <p:nvPr/>
              </p:nvSpPr>
              <p:spPr>
                <a:xfrm>
                  <a:off x="1579" y="3502"/>
                  <a:ext cx="174634" cy="223044"/>
                </a:xfrm>
                <a:custGeom>
                  <a:avLst/>
                  <a:gdLst/>
                  <a:ahLst/>
                  <a:cxnLst>
                    <a:cxn ang="0">
                      <a:pos x="wd2" y="hd2"/>
                    </a:cxn>
                    <a:cxn ang="5400000">
                      <a:pos x="wd2" y="hd2"/>
                    </a:cxn>
                    <a:cxn ang="10800000">
                      <a:pos x="wd2" y="hd2"/>
                    </a:cxn>
                    <a:cxn ang="16200000">
                      <a:pos x="wd2" y="hd2"/>
                    </a:cxn>
                  </a:cxnLst>
                  <a:rect l="0" t="0" r="r" b="b"/>
                  <a:pathLst>
                    <a:path w="21600" h="21600" extrusionOk="0">
                      <a:moveTo>
                        <a:pt x="0" y="21260"/>
                      </a:moveTo>
                      <a:cubicBezTo>
                        <a:pt x="182" y="9689"/>
                        <a:pt x="9446" y="315"/>
                        <a:pt x="21012" y="0"/>
                      </a:cubicBezTo>
                      <a:lnTo>
                        <a:pt x="21600" y="21600"/>
                      </a:lnTo>
                      <a:close/>
                    </a:path>
                  </a:pathLst>
                </a:cu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91" name="Arc 18"/>
                <p:cNvSpPr/>
                <p:nvPr/>
              </p:nvSpPr>
              <p:spPr>
                <a:xfrm>
                  <a:off x="804854" y="3512"/>
                  <a:ext cx="179397" cy="2247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0"/>
                        <a:pt x="21600" y="21600"/>
                      </a:cubicBezTo>
                      <a:lnTo>
                        <a:pt x="1" y="21600"/>
                      </a:lnTo>
                      <a:close/>
                    </a:path>
                  </a:pathLst>
                </a:cu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sp>
            <p:nvSpPr>
              <p:cNvPr id="393" name="Oval 19"/>
              <p:cNvSpPr/>
              <p:nvPr/>
            </p:nvSpPr>
            <p:spPr>
              <a:xfrm>
                <a:off x="225425" y="0"/>
                <a:ext cx="523877" cy="544413"/>
              </a:xfrm>
              <a:prstGeom prst="ellipse">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401" name="Group 20"/>
            <p:cNvGrpSpPr/>
            <p:nvPr/>
          </p:nvGrpSpPr>
          <p:grpSpPr>
            <a:xfrm>
              <a:off x="4237830" y="2228575"/>
              <a:ext cx="992189" cy="1951104"/>
              <a:chOff x="0" y="0"/>
              <a:chExt cx="992187" cy="1951103"/>
            </a:xfrm>
          </p:grpSpPr>
          <p:grpSp>
            <p:nvGrpSpPr>
              <p:cNvPr id="399" name="Group 21"/>
              <p:cNvGrpSpPr/>
              <p:nvPr/>
            </p:nvGrpSpPr>
            <p:grpSpPr>
              <a:xfrm>
                <a:off x="0" y="611146"/>
                <a:ext cx="992188" cy="1339958"/>
                <a:chOff x="0" y="0"/>
                <a:chExt cx="992187" cy="1339956"/>
              </a:xfrm>
            </p:grpSpPr>
            <p:sp>
              <p:nvSpPr>
                <p:cNvPr id="395" name="Rectangle 23"/>
                <p:cNvSpPr/>
                <p:nvPr/>
              </p:nvSpPr>
              <p:spPr>
                <a:xfrm>
                  <a:off x="171450" y="0"/>
                  <a:ext cx="655638" cy="279231"/>
                </a:xfrm>
                <a:prstGeom prst="rect">
                  <a:avLst/>
                </a:prstGeom>
                <a:solidFill>
                  <a:srgbClr val="953735"/>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96" name="Rectangle 24"/>
                <p:cNvSpPr/>
                <p:nvPr/>
              </p:nvSpPr>
              <p:spPr>
                <a:xfrm>
                  <a:off x="0" y="193178"/>
                  <a:ext cx="992188" cy="1146779"/>
                </a:xfrm>
                <a:prstGeom prst="rect">
                  <a:avLst/>
                </a:prstGeom>
                <a:solidFill>
                  <a:srgbClr val="953735"/>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97" name="Arc 24"/>
                <p:cNvSpPr/>
                <p:nvPr/>
              </p:nvSpPr>
              <p:spPr>
                <a:xfrm>
                  <a:off x="3166" y="1756"/>
                  <a:ext cx="177810" cy="228303"/>
                </a:xfrm>
                <a:custGeom>
                  <a:avLst/>
                  <a:gdLst/>
                  <a:ahLst/>
                  <a:cxnLst>
                    <a:cxn ang="0">
                      <a:pos x="wd2" y="hd2"/>
                    </a:cxn>
                    <a:cxn ang="5400000">
                      <a:pos x="wd2" y="hd2"/>
                    </a:cxn>
                    <a:cxn ang="10800000">
                      <a:pos x="wd2" y="hd2"/>
                    </a:cxn>
                    <a:cxn ang="16200000">
                      <a:pos x="wd2" y="hd2"/>
                    </a:cxn>
                  </a:cxnLst>
                  <a:rect l="0" t="0" r="r" b="b"/>
                  <a:pathLst>
                    <a:path w="21600" h="21600" extrusionOk="0">
                      <a:moveTo>
                        <a:pt x="0" y="21268"/>
                      </a:moveTo>
                      <a:cubicBezTo>
                        <a:pt x="179" y="9617"/>
                        <a:pt x="9565" y="207"/>
                        <a:pt x="21216" y="0"/>
                      </a:cubicBezTo>
                      <a:lnTo>
                        <a:pt x="21600" y="21600"/>
                      </a:lnTo>
                      <a:close/>
                    </a:path>
                  </a:pathLst>
                </a:custGeom>
                <a:solidFill>
                  <a:srgbClr val="953735"/>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98" name="Arc 25"/>
                <p:cNvSpPr/>
                <p:nvPr/>
              </p:nvSpPr>
              <p:spPr>
                <a:xfrm>
                  <a:off x="809625" y="10534"/>
                  <a:ext cx="182563" cy="226549"/>
                </a:xfrm>
                <a:custGeom>
                  <a:avLst/>
                  <a:gdLst/>
                  <a:ahLst/>
                  <a:cxnLst>
                    <a:cxn ang="0">
                      <a:pos x="wd2" y="hd2"/>
                    </a:cxn>
                    <a:cxn ang="5400000">
                      <a:pos x="wd2" y="hd2"/>
                    </a:cxn>
                    <a:cxn ang="10800000">
                      <a:pos x="wd2" y="hd2"/>
                    </a:cxn>
                    <a:cxn ang="16200000">
                      <a:pos x="wd2" y="hd2"/>
                    </a:cxn>
                  </a:cxnLst>
                  <a:rect l="0" t="0" r="r" b="b"/>
                  <a:pathLst>
                    <a:path w="21600" h="21599" extrusionOk="0">
                      <a:moveTo>
                        <a:pt x="0" y="3"/>
                      </a:moveTo>
                      <a:cubicBezTo>
                        <a:pt x="124" y="1"/>
                        <a:pt x="248" y="-1"/>
                        <a:pt x="373" y="0"/>
                      </a:cubicBezTo>
                      <a:cubicBezTo>
                        <a:pt x="11967" y="0"/>
                        <a:pt x="21417" y="9464"/>
                        <a:pt x="21600" y="21257"/>
                      </a:cubicBezTo>
                      <a:lnTo>
                        <a:pt x="373" y="21599"/>
                      </a:lnTo>
                      <a:close/>
                    </a:path>
                  </a:pathLst>
                </a:custGeom>
                <a:solidFill>
                  <a:srgbClr val="953735"/>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sp>
            <p:nvSpPr>
              <p:cNvPr id="400" name="Oval 26"/>
              <p:cNvSpPr/>
              <p:nvPr/>
            </p:nvSpPr>
            <p:spPr>
              <a:xfrm>
                <a:off x="230187" y="-1"/>
                <a:ext cx="527051" cy="551437"/>
              </a:xfrm>
              <a:prstGeom prst="ellipse">
                <a:avLst/>
              </a:prstGeom>
              <a:solidFill>
                <a:srgbClr val="008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408" name="Group 27"/>
            <p:cNvGrpSpPr/>
            <p:nvPr/>
          </p:nvGrpSpPr>
          <p:grpSpPr>
            <a:xfrm>
              <a:off x="1248567" y="2228575"/>
              <a:ext cx="984251" cy="1951104"/>
              <a:chOff x="0" y="0"/>
              <a:chExt cx="984250" cy="1951103"/>
            </a:xfrm>
          </p:grpSpPr>
          <p:grpSp>
            <p:nvGrpSpPr>
              <p:cNvPr id="406" name="Group 28"/>
              <p:cNvGrpSpPr/>
              <p:nvPr/>
            </p:nvGrpSpPr>
            <p:grpSpPr>
              <a:xfrm>
                <a:off x="0" y="611146"/>
                <a:ext cx="984250" cy="1339958"/>
                <a:chOff x="0" y="0"/>
                <a:chExt cx="984250" cy="1339956"/>
              </a:xfrm>
            </p:grpSpPr>
            <p:sp>
              <p:nvSpPr>
                <p:cNvPr id="402" name="Rectangle 30"/>
                <p:cNvSpPr/>
                <p:nvPr/>
              </p:nvSpPr>
              <p:spPr>
                <a:xfrm>
                  <a:off x="169862" y="0"/>
                  <a:ext cx="655638" cy="279231"/>
                </a:xfrm>
                <a:prstGeom prst="rect">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3" name="Rectangle 31"/>
                <p:cNvSpPr/>
                <p:nvPr/>
              </p:nvSpPr>
              <p:spPr>
                <a:xfrm>
                  <a:off x="0" y="193178"/>
                  <a:ext cx="984250" cy="1146779"/>
                </a:xfrm>
                <a:prstGeom prst="rect">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4" name="Arc 31"/>
                <p:cNvSpPr/>
                <p:nvPr/>
              </p:nvSpPr>
              <p:spPr>
                <a:xfrm>
                  <a:off x="3166" y="1756"/>
                  <a:ext cx="177810" cy="228303"/>
                </a:xfrm>
                <a:custGeom>
                  <a:avLst/>
                  <a:gdLst/>
                  <a:ahLst/>
                  <a:cxnLst>
                    <a:cxn ang="0">
                      <a:pos x="wd2" y="hd2"/>
                    </a:cxn>
                    <a:cxn ang="5400000">
                      <a:pos x="wd2" y="hd2"/>
                    </a:cxn>
                    <a:cxn ang="10800000">
                      <a:pos x="wd2" y="hd2"/>
                    </a:cxn>
                    <a:cxn ang="16200000">
                      <a:pos x="wd2" y="hd2"/>
                    </a:cxn>
                  </a:cxnLst>
                  <a:rect l="0" t="0" r="r" b="b"/>
                  <a:pathLst>
                    <a:path w="21600" h="21600" extrusionOk="0">
                      <a:moveTo>
                        <a:pt x="0" y="21268"/>
                      </a:moveTo>
                      <a:cubicBezTo>
                        <a:pt x="179" y="9617"/>
                        <a:pt x="9565" y="207"/>
                        <a:pt x="21216" y="0"/>
                      </a:cubicBezTo>
                      <a:lnTo>
                        <a:pt x="21600" y="21600"/>
                      </a:lnTo>
                      <a:close/>
                    </a:path>
                  </a:pathLst>
                </a:cu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5" name="Arc 32"/>
                <p:cNvSpPr/>
                <p:nvPr/>
              </p:nvSpPr>
              <p:spPr>
                <a:xfrm>
                  <a:off x="804854" y="10537"/>
                  <a:ext cx="177809" cy="2265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798" y="0"/>
                        <a:pt x="21414" y="9464"/>
                        <a:pt x="21600" y="21258"/>
                      </a:cubicBezTo>
                      <a:lnTo>
                        <a:pt x="1" y="21600"/>
                      </a:lnTo>
                      <a:close/>
                    </a:path>
                  </a:pathLst>
                </a:cu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sp>
            <p:nvSpPr>
              <p:cNvPr id="407" name="Oval 33"/>
              <p:cNvSpPr/>
              <p:nvPr/>
            </p:nvSpPr>
            <p:spPr>
              <a:xfrm>
                <a:off x="230187" y="-1"/>
                <a:ext cx="525463" cy="551437"/>
              </a:xfrm>
              <a:prstGeom prst="ellipse">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415" name="Group 34"/>
            <p:cNvGrpSpPr/>
            <p:nvPr/>
          </p:nvGrpSpPr>
          <p:grpSpPr>
            <a:xfrm>
              <a:off x="192880" y="2769474"/>
              <a:ext cx="984251" cy="1945835"/>
              <a:chOff x="0" y="0"/>
              <a:chExt cx="984250" cy="1945833"/>
            </a:xfrm>
          </p:grpSpPr>
          <p:sp>
            <p:nvSpPr>
              <p:cNvPr id="409" name="Oval 35"/>
              <p:cNvSpPr/>
              <p:nvPr/>
            </p:nvSpPr>
            <p:spPr>
              <a:xfrm>
                <a:off x="228599" y="0"/>
                <a:ext cx="525464" cy="544413"/>
              </a:xfrm>
              <a:prstGeom prst="ellipse">
                <a:avLst/>
              </a:prstGeom>
              <a:solidFill>
                <a:srgbClr val="008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nvGrpSpPr>
              <p:cNvPr id="414" name="Group 36"/>
              <p:cNvGrpSpPr/>
              <p:nvPr/>
            </p:nvGrpSpPr>
            <p:grpSpPr>
              <a:xfrm>
                <a:off x="0" y="611146"/>
                <a:ext cx="984250" cy="1334688"/>
                <a:chOff x="0" y="0"/>
                <a:chExt cx="984250" cy="1334686"/>
              </a:xfrm>
            </p:grpSpPr>
            <p:sp>
              <p:nvSpPr>
                <p:cNvPr id="410" name="Rectangle 37"/>
                <p:cNvSpPr/>
                <p:nvPr/>
              </p:nvSpPr>
              <p:spPr>
                <a:xfrm>
                  <a:off x="171449" y="0"/>
                  <a:ext cx="655639" cy="270449"/>
                </a:xfrm>
                <a:prstGeom prst="rect">
                  <a:avLst/>
                </a:prstGeom>
                <a:solidFill>
                  <a:srgbClr val="008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11" name="Rectangle 38"/>
                <p:cNvSpPr/>
                <p:nvPr/>
              </p:nvSpPr>
              <p:spPr>
                <a:xfrm>
                  <a:off x="0" y="186153"/>
                  <a:ext cx="984250" cy="1148534"/>
                </a:xfrm>
                <a:prstGeom prst="rect">
                  <a:avLst/>
                </a:prstGeom>
                <a:solidFill>
                  <a:srgbClr val="008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12" name="Arc 39"/>
                <p:cNvSpPr/>
                <p:nvPr/>
              </p:nvSpPr>
              <p:spPr>
                <a:xfrm>
                  <a:off x="1579" y="3512"/>
                  <a:ext cx="177809" cy="223034"/>
                </a:xfrm>
                <a:custGeom>
                  <a:avLst/>
                  <a:gdLst/>
                  <a:ahLst/>
                  <a:cxnLst>
                    <a:cxn ang="0">
                      <a:pos x="wd2" y="hd2"/>
                    </a:cxn>
                    <a:cxn ang="5400000">
                      <a:pos x="wd2" y="hd2"/>
                    </a:cxn>
                    <a:cxn ang="10800000">
                      <a:pos x="wd2" y="hd2"/>
                    </a:cxn>
                    <a:cxn ang="16200000">
                      <a:pos x="wd2" y="hd2"/>
                    </a:cxn>
                  </a:cxnLst>
                  <a:rect l="0" t="0" r="r" b="b"/>
                  <a:pathLst>
                    <a:path w="21600" h="21600" extrusionOk="0">
                      <a:moveTo>
                        <a:pt x="0" y="21260"/>
                      </a:moveTo>
                      <a:cubicBezTo>
                        <a:pt x="183" y="9612"/>
                        <a:pt x="9568" y="207"/>
                        <a:pt x="21216" y="0"/>
                      </a:cubicBezTo>
                      <a:lnTo>
                        <a:pt x="21600" y="21600"/>
                      </a:lnTo>
                      <a:close/>
                    </a:path>
                  </a:pathLst>
                </a:custGeom>
                <a:solidFill>
                  <a:srgbClr val="008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13" name="Arc 40"/>
                <p:cNvSpPr/>
                <p:nvPr/>
              </p:nvSpPr>
              <p:spPr>
                <a:xfrm>
                  <a:off x="803275" y="3501"/>
                  <a:ext cx="179388" cy="224801"/>
                </a:xfrm>
                <a:custGeom>
                  <a:avLst/>
                  <a:gdLst/>
                  <a:ahLst/>
                  <a:cxnLst>
                    <a:cxn ang="0">
                      <a:pos x="wd2" y="hd2"/>
                    </a:cxn>
                    <a:cxn ang="5400000">
                      <a:pos x="wd2" y="hd2"/>
                    </a:cxn>
                    <a:cxn ang="10800000">
                      <a:pos x="wd2" y="hd2"/>
                    </a:cxn>
                    <a:cxn ang="16200000">
                      <a:pos x="wd2" y="hd2"/>
                    </a:cxn>
                  </a:cxnLst>
                  <a:rect l="0" t="0" r="r" b="b"/>
                  <a:pathLst>
                    <a:path w="21600" h="21600" extrusionOk="0">
                      <a:moveTo>
                        <a:pt x="191" y="0"/>
                      </a:moveTo>
                      <a:cubicBezTo>
                        <a:pt x="12045" y="105"/>
                        <a:pt x="21600" y="9745"/>
                        <a:pt x="21600" y="21600"/>
                      </a:cubicBezTo>
                      <a:lnTo>
                        <a:pt x="0" y="21600"/>
                      </a:lnTo>
                      <a:close/>
                    </a:path>
                  </a:pathLst>
                </a:custGeom>
                <a:solidFill>
                  <a:srgbClr val="008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sp>
          <p:nvSpPr>
            <p:cNvPr id="416" name="Freeform 41"/>
            <p:cNvSpPr/>
            <p:nvPr/>
          </p:nvSpPr>
          <p:spPr>
            <a:xfrm>
              <a:off x="118267" y="2794061"/>
              <a:ext cx="6170613" cy="19194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702" y="0"/>
                  </a:lnTo>
                  <a:lnTo>
                    <a:pt x="13581" y="0"/>
                  </a:lnTo>
                  <a:lnTo>
                    <a:pt x="21600" y="21600"/>
                  </a:lnTo>
                  <a:lnTo>
                    <a:pt x="0" y="21600"/>
                  </a:lnTo>
                </a:path>
              </a:pathLst>
            </a:custGeom>
            <a:solidFill>
              <a:srgbClr val="80808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423" name="Group 42"/>
            <p:cNvGrpSpPr/>
            <p:nvPr/>
          </p:nvGrpSpPr>
          <p:grpSpPr>
            <a:xfrm>
              <a:off x="3175794" y="2955628"/>
              <a:ext cx="1225541" cy="1987983"/>
              <a:chOff x="0" y="0"/>
              <a:chExt cx="1225540" cy="1987981"/>
            </a:xfrm>
          </p:grpSpPr>
          <p:sp>
            <p:nvSpPr>
              <p:cNvPr id="417" name="Oval 43"/>
              <p:cNvSpPr/>
              <p:nvPr/>
            </p:nvSpPr>
            <p:spPr>
              <a:xfrm>
                <a:off x="282575" y="0"/>
                <a:ext cx="647701" cy="663833"/>
              </a:xfrm>
              <a:prstGeom prst="ellipse">
                <a:avLst/>
              </a:prstGeom>
              <a:solidFill>
                <a:srgbClr val="008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nvGrpSpPr>
              <p:cNvPr id="422" name="Group 44"/>
              <p:cNvGrpSpPr/>
              <p:nvPr/>
            </p:nvGrpSpPr>
            <p:grpSpPr>
              <a:xfrm>
                <a:off x="0" y="737590"/>
                <a:ext cx="1225541" cy="1250392"/>
                <a:chOff x="0" y="0"/>
                <a:chExt cx="1225540" cy="1250390"/>
              </a:xfrm>
            </p:grpSpPr>
            <p:sp>
              <p:nvSpPr>
                <p:cNvPr id="418" name="Rectangle 45"/>
                <p:cNvSpPr/>
                <p:nvPr/>
              </p:nvSpPr>
              <p:spPr>
                <a:xfrm>
                  <a:off x="204787" y="3512"/>
                  <a:ext cx="806451" cy="331916"/>
                </a:xfrm>
                <a:prstGeom prst="rect">
                  <a:avLst/>
                </a:pr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19" name="Rectangle 46"/>
                <p:cNvSpPr/>
                <p:nvPr/>
              </p:nvSpPr>
              <p:spPr>
                <a:xfrm>
                  <a:off x="3175" y="238838"/>
                  <a:ext cx="1220788" cy="1011553"/>
                </a:xfrm>
                <a:prstGeom prst="rect">
                  <a:avLst/>
                </a:pr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0" name="Arc 47"/>
                <p:cNvSpPr/>
                <p:nvPr/>
              </p:nvSpPr>
              <p:spPr>
                <a:xfrm>
                  <a:off x="0" y="5268"/>
                  <a:ext cx="222251" cy="2722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790"/>
                        <a:pt x="9482" y="169"/>
                        <a:pt x="21290" y="0"/>
                      </a:cubicBezTo>
                      <a:lnTo>
                        <a:pt x="21600" y="21600"/>
                      </a:lnTo>
                      <a:close/>
                    </a:path>
                  </a:pathLst>
                </a:cu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1" name="Arc 48"/>
                <p:cNvSpPr/>
                <p:nvPr/>
              </p:nvSpPr>
              <p:spPr>
                <a:xfrm>
                  <a:off x="1004878" y="0"/>
                  <a:ext cx="220663" cy="27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876" y="0"/>
                        <a:pt x="21524" y="9586"/>
                        <a:pt x="21600" y="21461"/>
                      </a:cubicBezTo>
                      <a:lnTo>
                        <a:pt x="1" y="21600"/>
                      </a:lnTo>
                      <a:close/>
                    </a:path>
                  </a:pathLst>
                </a:cu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grpSp>
          <p:nvGrpSpPr>
            <p:cNvPr id="430" name="Group 49"/>
            <p:cNvGrpSpPr/>
            <p:nvPr/>
          </p:nvGrpSpPr>
          <p:grpSpPr>
            <a:xfrm>
              <a:off x="1885155" y="2939823"/>
              <a:ext cx="1225551" cy="1987983"/>
              <a:chOff x="0" y="0"/>
              <a:chExt cx="1225550" cy="1987981"/>
            </a:xfrm>
          </p:grpSpPr>
          <p:sp>
            <p:nvSpPr>
              <p:cNvPr id="424" name="Oval 50"/>
              <p:cNvSpPr/>
              <p:nvPr/>
            </p:nvSpPr>
            <p:spPr>
              <a:xfrm>
                <a:off x="287337" y="0"/>
                <a:ext cx="641351" cy="662077"/>
              </a:xfrm>
              <a:prstGeom prst="ellipse">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nvGrpSpPr>
              <p:cNvPr id="429" name="Group 51"/>
              <p:cNvGrpSpPr/>
              <p:nvPr/>
            </p:nvGrpSpPr>
            <p:grpSpPr>
              <a:xfrm>
                <a:off x="0" y="739346"/>
                <a:ext cx="1225551" cy="1248636"/>
                <a:chOff x="0" y="0"/>
                <a:chExt cx="1225549" cy="1248634"/>
              </a:xfrm>
            </p:grpSpPr>
            <p:sp>
              <p:nvSpPr>
                <p:cNvPr id="425" name="Rectangle 52"/>
                <p:cNvSpPr/>
                <p:nvPr/>
              </p:nvSpPr>
              <p:spPr>
                <a:xfrm>
                  <a:off x="211137" y="-1"/>
                  <a:ext cx="800101" cy="328405"/>
                </a:xfrm>
                <a:prstGeom prst="rect">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6" name="Rectangle 53"/>
                <p:cNvSpPr/>
                <p:nvPr/>
              </p:nvSpPr>
              <p:spPr>
                <a:xfrm>
                  <a:off x="3174" y="230057"/>
                  <a:ext cx="1220789" cy="1018578"/>
                </a:xfrm>
                <a:prstGeom prst="rect">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7" name="Arc 54"/>
                <p:cNvSpPr/>
                <p:nvPr/>
              </p:nvSpPr>
              <p:spPr>
                <a:xfrm>
                  <a:off x="0" y="1743"/>
                  <a:ext cx="219075" cy="2704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731"/>
                        <a:pt x="9575" y="86"/>
                        <a:pt x="21442" y="0"/>
                      </a:cubicBezTo>
                      <a:lnTo>
                        <a:pt x="21600" y="21600"/>
                      </a:lnTo>
                      <a:close/>
                    </a:path>
                  </a:pathLst>
                </a:cu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8" name="Arc 55"/>
                <p:cNvSpPr/>
                <p:nvPr/>
              </p:nvSpPr>
              <p:spPr>
                <a:xfrm>
                  <a:off x="1003289" y="1750"/>
                  <a:ext cx="222262" cy="270457"/>
                </a:xfrm>
                <a:custGeom>
                  <a:avLst/>
                  <a:gdLst/>
                  <a:ahLst/>
                  <a:cxnLst>
                    <a:cxn ang="0">
                      <a:pos x="wd2" y="hd2"/>
                    </a:cxn>
                    <a:cxn ang="5400000">
                      <a:pos x="wd2" y="hd2"/>
                    </a:cxn>
                    <a:cxn ang="10800000">
                      <a:pos x="wd2" y="hd2"/>
                    </a:cxn>
                    <a:cxn ang="16200000">
                      <a:pos x="wd2" y="hd2"/>
                    </a:cxn>
                  </a:cxnLst>
                  <a:rect l="0" t="0" r="r" b="b"/>
                  <a:pathLst>
                    <a:path w="21600" h="21599" extrusionOk="0">
                      <a:moveTo>
                        <a:pt x="0" y="0"/>
                      </a:moveTo>
                      <a:cubicBezTo>
                        <a:pt x="52" y="0"/>
                        <a:pt x="103" y="-1"/>
                        <a:pt x="156" y="0"/>
                      </a:cubicBezTo>
                      <a:cubicBezTo>
                        <a:pt x="11999" y="0"/>
                        <a:pt x="21600" y="9670"/>
                        <a:pt x="21600" y="21599"/>
                      </a:cubicBezTo>
                      <a:lnTo>
                        <a:pt x="156" y="21599"/>
                      </a:lnTo>
                      <a:close/>
                    </a:path>
                  </a:pathLst>
                </a:cu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grpSp>
          <p:nvGrpSpPr>
            <p:cNvPr id="437" name="Group 56"/>
            <p:cNvGrpSpPr/>
            <p:nvPr/>
          </p:nvGrpSpPr>
          <p:grpSpPr>
            <a:xfrm>
              <a:off x="1885155" y="2950360"/>
              <a:ext cx="1225551" cy="1987983"/>
              <a:chOff x="0" y="0"/>
              <a:chExt cx="1225550" cy="1987981"/>
            </a:xfrm>
          </p:grpSpPr>
          <p:sp>
            <p:nvSpPr>
              <p:cNvPr id="431" name="Oval 57"/>
              <p:cNvSpPr/>
              <p:nvPr/>
            </p:nvSpPr>
            <p:spPr>
              <a:xfrm>
                <a:off x="287337" y="0"/>
                <a:ext cx="641351" cy="662077"/>
              </a:xfrm>
              <a:prstGeom prst="ellipse">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nvGrpSpPr>
              <p:cNvPr id="436" name="Group 58"/>
              <p:cNvGrpSpPr/>
              <p:nvPr/>
            </p:nvGrpSpPr>
            <p:grpSpPr>
              <a:xfrm>
                <a:off x="0" y="739346"/>
                <a:ext cx="1225551" cy="1248636"/>
                <a:chOff x="0" y="0"/>
                <a:chExt cx="1225549" cy="1248634"/>
              </a:xfrm>
            </p:grpSpPr>
            <p:sp>
              <p:nvSpPr>
                <p:cNvPr id="432" name="Rectangle 59"/>
                <p:cNvSpPr/>
                <p:nvPr/>
              </p:nvSpPr>
              <p:spPr>
                <a:xfrm>
                  <a:off x="211137" y="-1"/>
                  <a:ext cx="800101" cy="328405"/>
                </a:xfrm>
                <a:prstGeom prst="rect">
                  <a:avLst/>
                </a:pr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33" name="Rectangle 60"/>
                <p:cNvSpPr/>
                <p:nvPr/>
              </p:nvSpPr>
              <p:spPr>
                <a:xfrm>
                  <a:off x="3174" y="230057"/>
                  <a:ext cx="1220789" cy="1018578"/>
                </a:xfrm>
                <a:prstGeom prst="rect">
                  <a:avLst/>
                </a:pr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34" name="Arc 61"/>
                <p:cNvSpPr/>
                <p:nvPr/>
              </p:nvSpPr>
              <p:spPr>
                <a:xfrm>
                  <a:off x="0" y="1743"/>
                  <a:ext cx="219075" cy="2704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731"/>
                        <a:pt x="9575" y="86"/>
                        <a:pt x="21442" y="0"/>
                      </a:cubicBezTo>
                      <a:lnTo>
                        <a:pt x="21600" y="21600"/>
                      </a:lnTo>
                      <a:close/>
                    </a:path>
                  </a:pathLst>
                </a:cu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35" name="Arc 62"/>
                <p:cNvSpPr/>
                <p:nvPr/>
              </p:nvSpPr>
              <p:spPr>
                <a:xfrm>
                  <a:off x="1003289" y="1750"/>
                  <a:ext cx="222262" cy="270457"/>
                </a:xfrm>
                <a:custGeom>
                  <a:avLst/>
                  <a:gdLst/>
                  <a:ahLst/>
                  <a:cxnLst>
                    <a:cxn ang="0">
                      <a:pos x="wd2" y="hd2"/>
                    </a:cxn>
                    <a:cxn ang="5400000">
                      <a:pos x="wd2" y="hd2"/>
                    </a:cxn>
                    <a:cxn ang="10800000">
                      <a:pos x="wd2" y="hd2"/>
                    </a:cxn>
                    <a:cxn ang="16200000">
                      <a:pos x="wd2" y="hd2"/>
                    </a:cxn>
                  </a:cxnLst>
                  <a:rect l="0" t="0" r="r" b="b"/>
                  <a:pathLst>
                    <a:path w="21600" h="21599" extrusionOk="0">
                      <a:moveTo>
                        <a:pt x="0" y="0"/>
                      </a:moveTo>
                      <a:cubicBezTo>
                        <a:pt x="52" y="0"/>
                        <a:pt x="103" y="-1"/>
                        <a:pt x="156" y="0"/>
                      </a:cubicBezTo>
                      <a:cubicBezTo>
                        <a:pt x="11999" y="0"/>
                        <a:pt x="21600" y="9670"/>
                        <a:pt x="21600" y="21599"/>
                      </a:cubicBezTo>
                      <a:lnTo>
                        <a:pt x="156" y="21599"/>
                      </a:lnTo>
                      <a:close/>
                    </a:path>
                  </a:pathLst>
                </a:cu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sp>
          <p:nvSpPr>
            <p:cNvPr id="438" name="TextBox 63"/>
            <p:cNvSpPr txBox="1"/>
            <p:nvPr/>
          </p:nvSpPr>
          <p:spPr>
            <a:xfrm>
              <a:off x="118266" y="496545"/>
              <a:ext cx="4392614" cy="103729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ctr">
                <a:defRPr u="sng">
                  <a:latin typeface="Arial"/>
                  <a:ea typeface="Arial"/>
                  <a:cs typeface="Arial"/>
                  <a:sym typeface="Arial"/>
                </a:defRPr>
              </a:pPr>
              <a:r>
                <a:t>AO Eyes network camera</a:t>
              </a:r>
            </a:p>
            <a:p>
              <a:pPr algn="ctr">
                <a:defRPr sz="1600">
                  <a:latin typeface="Arial"/>
                  <a:ea typeface="Arial"/>
                  <a:cs typeface="Arial"/>
                  <a:sym typeface="Arial"/>
                </a:defRPr>
              </a:pPr>
              <a:r>
                <a:t>Force multiplication</a:t>
              </a:r>
            </a:p>
            <a:p>
              <a:pPr algn="ctr">
                <a:defRPr sz="1600">
                  <a:latin typeface="Arial"/>
                  <a:ea typeface="Arial"/>
                  <a:cs typeface="Arial"/>
                  <a:sym typeface="Arial"/>
                </a:defRPr>
              </a:pPr>
              <a:r>
                <a:t>Situational awareness</a:t>
              </a:r>
            </a:p>
          </p:txBody>
        </p:sp>
      </p:grpSp>
      <p:sp>
        <p:nvSpPr>
          <p:cNvPr id="440" name="Title 1"/>
          <p:cNvSpPr txBox="1"/>
          <p:nvPr/>
        </p:nvSpPr>
        <p:spPr>
          <a:xfrm>
            <a:off x="-1" y="365125"/>
            <a:ext cx="9144001" cy="49784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2800" cap="all"/>
            </a:lvl1pPr>
          </a:lstStyle>
          <a:p>
            <a:r>
              <a:t>DEmo</a:t>
            </a:r>
          </a:p>
        </p:txBody>
      </p:sp>
      <p:sp>
        <p:nvSpPr>
          <p:cNvPr id="441" name="Date Placeholder 3"/>
          <p:cNvSpPr txBox="1"/>
          <p:nvPr/>
        </p:nvSpPr>
        <p:spPr>
          <a:xfrm>
            <a:off x="457200" y="6404292"/>
            <a:ext cx="2133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1200">
                <a:solidFill>
                  <a:srgbClr val="898989"/>
                </a:solidFill>
              </a:defRPr>
            </a:lvl1pPr>
          </a:lstStyle>
          <a:p>
            <a:r>
              <a:t>October 1, 2018</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Footer Placeholder 4"/>
          <p:cNvSpPr txBox="1"/>
          <p:nvPr/>
        </p:nvSpPr>
        <p:spPr>
          <a:xfrm>
            <a:off x="3124200" y="6404292"/>
            <a:ext cx="2895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a:defRPr sz="1200">
                <a:solidFill>
                  <a:srgbClr val="888888"/>
                </a:solidFill>
              </a:defRPr>
            </a:lvl1pPr>
          </a:lstStyle>
          <a:p>
            <a:r>
              <a:t>Recceplex Machines</a:t>
            </a:r>
          </a:p>
        </p:txBody>
      </p:sp>
      <p:sp>
        <p:nvSpPr>
          <p:cNvPr id="444" name="Slide Number Placeholder 1"/>
          <p:cNvSpPr txBox="1">
            <a:spLocks noGrp="1"/>
          </p:cNvSpPr>
          <p:nvPr>
            <p:ph type="sldNum" sz="quarter" idx="2"/>
          </p:nvPr>
        </p:nvSpPr>
        <p:spPr>
          <a:xfrm>
            <a:off x="8502739" y="6404292"/>
            <a:ext cx="184061" cy="2692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15</a:t>
            </a:fld>
            <a:endParaRPr/>
          </a:p>
        </p:txBody>
      </p:sp>
      <p:grpSp>
        <p:nvGrpSpPr>
          <p:cNvPr id="504" name="Group 67"/>
          <p:cNvGrpSpPr/>
          <p:nvPr/>
        </p:nvGrpSpPr>
        <p:grpSpPr>
          <a:xfrm>
            <a:off x="1371600" y="918518"/>
            <a:ext cx="6661944" cy="4948883"/>
            <a:chOff x="0" y="0"/>
            <a:chExt cx="6661942" cy="4948881"/>
          </a:xfrm>
        </p:grpSpPr>
        <p:sp>
          <p:nvSpPr>
            <p:cNvPr id="445" name="Rectangle 4"/>
            <p:cNvSpPr/>
            <p:nvPr/>
          </p:nvSpPr>
          <p:spPr>
            <a:xfrm>
              <a:off x="0" y="-1"/>
              <a:ext cx="6573838" cy="4948883"/>
            </a:xfrm>
            <a:prstGeom prst="rect">
              <a:avLst/>
            </a:prstGeom>
            <a:solidFill>
              <a:srgbClr val="F2DCDB"/>
            </a:solidFill>
            <a:ln w="12700" cap="flat">
              <a:solidFill>
                <a:srgbClr val="EEECE1"/>
              </a:solidFill>
              <a:prstDash val="solid"/>
              <a:miter lim="8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46" name="Line 6"/>
            <p:cNvSpPr/>
            <p:nvPr/>
          </p:nvSpPr>
          <p:spPr>
            <a:xfrm flipH="1" flipV="1">
              <a:off x="4510879" y="82539"/>
              <a:ext cx="614364" cy="904427"/>
            </a:xfrm>
            <a:prstGeom prst="line">
              <a:avLst/>
            </a:prstGeom>
            <a:noFill/>
            <a:ln w="25400" cap="flat">
              <a:solidFill>
                <a:srgbClr val="000000"/>
              </a:solidFill>
              <a:prstDash val="solid"/>
              <a:round/>
            </a:ln>
            <a:effectLst/>
          </p:spPr>
          <p:txBody>
            <a:bodyPr wrap="square" lIns="45719" tIns="45719" rIns="45719" bIns="45719" numCol="1" anchor="t">
              <a:noAutofit/>
            </a:bodyPr>
            <a:lstStyle/>
            <a:p>
              <a:endParaRPr/>
            </a:p>
          </p:txBody>
        </p:sp>
        <p:sp>
          <p:nvSpPr>
            <p:cNvPr id="447" name="Oval 7"/>
            <p:cNvSpPr/>
            <p:nvPr/>
          </p:nvSpPr>
          <p:spPr>
            <a:xfrm>
              <a:off x="5244304" y="1273219"/>
              <a:ext cx="201615" cy="179131"/>
            </a:xfrm>
            <a:prstGeom prst="ellipse">
              <a:avLst/>
            </a:prstGeom>
            <a:solidFill>
              <a:srgbClr val="17375E"/>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48" name="Oval 8"/>
            <p:cNvSpPr/>
            <p:nvPr/>
          </p:nvSpPr>
          <p:spPr>
            <a:xfrm>
              <a:off x="5706267" y="219519"/>
              <a:ext cx="495301" cy="523339"/>
            </a:xfrm>
            <a:prstGeom prst="ellipse">
              <a:avLst/>
            </a:prstGeom>
            <a:solidFill>
              <a:schemeClr val="accent2"/>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49" name="Freeform 9"/>
            <p:cNvSpPr/>
            <p:nvPr/>
          </p:nvSpPr>
          <p:spPr>
            <a:xfrm>
              <a:off x="4912517" y="742857"/>
              <a:ext cx="1712913" cy="1840465"/>
            </a:xfrm>
            <a:custGeom>
              <a:avLst/>
              <a:gdLst/>
              <a:ahLst/>
              <a:cxnLst>
                <a:cxn ang="0">
                  <a:pos x="wd2" y="hd2"/>
                </a:cxn>
                <a:cxn ang="5400000">
                  <a:pos x="wd2" y="hd2"/>
                </a:cxn>
                <a:cxn ang="10800000">
                  <a:pos x="wd2" y="hd2"/>
                </a:cxn>
                <a:cxn ang="16200000">
                  <a:pos x="wd2" y="hd2"/>
                </a:cxn>
              </a:cxnLst>
              <a:rect l="0" t="0" r="r" b="b"/>
              <a:pathLst>
                <a:path w="21600" h="21600" extrusionOk="0">
                  <a:moveTo>
                    <a:pt x="15214" y="783"/>
                  </a:moveTo>
                  <a:lnTo>
                    <a:pt x="16475" y="783"/>
                  </a:lnTo>
                  <a:lnTo>
                    <a:pt x="18137" y="1711"/>
                  </a:lnTo>
                  <a:lnTo>
                    <a:pt x="21600" y="6698"/>
                  </a:lnTo>
                  <a:lnTo>
                    <a:pt x="21480" y="8945"/>
                  </a:lnTo>
                  <a:lnTo>
                    <a:pt x="19118" y="10676"/>
                  </a:lnTo>
                  <a:lnTo>
                    <a:pt x="17176" y="11995"/>
                  </a:lnTo>
                  <a:lnTo>
                    <a:pt x="14754" y="9089"/>
                  </a:lnTo>
                  <a:lnTo>
                    <a:pt x="15695" y="8306"/>
                  </a:lnTo>
                  <a:lnTo>
                    <a:pt x="16475" y="7688"/>
                  </a:lnTo>
                  <a:lnTo>
                    <a:pt x="14834" y="5173"/>
                  </a:lnTo>
                  <a:lnTo>
                    <a:pt x="10209" y="8306"/>
                  </a:lnTo>
                  <a:lnTo>
                    <a:pt x="14714" y="14427"/>
                  </a:lnTo>
                  <a:lnTo>
                    <a:pt x="18557" y="11624"/>
                  </a:lnTo>
                  <a:lnTo>
                    <a:pt x="18537" y="21600"/>
                  </a:lnTo>
                  <a:lnTo>
                    <a:pt x="8788" y="21600"/>
                  </a:lnTo>
                  <a:lnTo>
                    <a:pt x="8748" y="6595"/>
                  </a:lnTo>
                  <a:lnTo>
                    <a:pt x="6506" y="8038"/>
                  </a:lnTo>
                  <a:lnTo>
                    <a:pt x="4524" y="8038"/>
                  </a:lnTo>
                  <a:lnTo>
                    <a:pt x="4304" y="7750"/>
                  </a:lnTo>
                  <a:lnTo>
                    <a:pt x="2823" y="5709"/>
                  </a:lnTo>
                  <a:lnTo>
                    <a:pt x="0" y="2164"/>
                  </a:lnTo>
                  <a:lnTo>
                    <a:pt x="3203" y="0"/>
                  </a:lnTo>
                  <a:lnTo>
                    <a:pt x="5225" y="2679"/>
                  </a:lnTo>
                  <a:lnTo>
                    <a:pt x="5785" y="3195"/>
                  </a:lnTo>
                  <a:lnTo>
                    <a:pt x="9869" y="783"/>
                  </a:lnTo>
                  <a:lnTo>
                    <a:pt x="15214" y="783"/>
                  </a:lnTo>
                </a:path>
              </a:pathLst>
            </a:custGeom>
            <a:solidFill>
              <a:srgbClr val="17375E"/>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50" name="Oval 10"/>
            <p:cNvSpPr/>
            <p:nvPr/>
          </p:nvSpPr>
          <p:spPr>
            <a:xfrm>
              <a:off x="6460329" y="1278487"/>
              <a:ext cx="201615" cy="244109"/>
            </a:xfrm>
            <a:prstGeom prst="ellipse">
              <a:avLst/>
            </a:prstGeom>
            <a:solidFill>
              <a:srgbClr val="17375E"/>
            </a:solidFill>
            <a:ln w="12700" cap="flat">
              <a:noFill/>
              <a:miter lim="400000"/>
            </a:ln>
            <a:effectLst/>
          </p:spPr>
          <p:txBody>
            <a:bodyPr wrap="square" lIns="45719" tIns="45719" rIns="45719" bIns="45719" numCol="1" anchor="ctr">
              <a:noAutofit/>
            </a:bodyPr>
            <a:lstStyle/>
            <a:p>
              <a:pPr>
                <a:defRPr>
                  <a:solidFill>
                    <a:srgbClr val="17375E"/>
                  </a:solidFill>
                  <a:latin typeface="Arial"/>
                  <a:ea typeface="Arial"/>
                  <a:cs typeface="Arial"/>
                  <a:sym typeface="Arial"/>
                </a:defRPr>
              </a:pPr>
              <a:endParaRPr/>
            </a:p>
          </p:txBody>
        </p:sp>
        <p:sp>
          <p:nvSpPr>
            <p:cNvPr id="451" name="Arc 11"/>
            <p:cNvSpPr/>
            <p:nvPr/>
          </p:nvSpPr>
          <p:spPr>
            <a:xfrm>
              <a:off x="5839614" y="797297"/>
              <a:ext cx="280992" cy="121178"/>
            </a:xfrm>
            <a:custGeom>
              <a:avLst/>
              <a:gdLst/>
              <a:ahLst/>
              <a:cxnLst>
                <a:cxn ang="0">
                  <a:pos x="wd2" y="hd2"/>
                </a:cxn>
                <a:cxn ang="5400000">
                  <a:pos x="wd2" y="hd2"/>
                </a:cxn>
                <a:cxn ang="10800000">
                  <a:pos x="wd2" y="hd2"/>
                </a:cxn>
                <a:cxn ang="16200000">
                  <a:pos x="wd2" y="hd2"/>
                </a:cxn>
              </a:cxnLst>
              <a:rect l="0" t="0" r="r" b="b"/>
              <a:pathLst>
                <a:path w="21600" h="21600" extrusionOk="0">
                  <a:moveTo>
                    <a:pt x="21598" y="0"/>
                  </a:moveTo>
                  <a:cubicBezTo>
                    <a:pt x="21599" y="105"/>
                    <a:pt x="21600" y="211"/>
                    <a:pt x="21600" y="317"/>
                  </a:cubicBezTo>
                  <a:cubicBezTo>
                    <a:pt x="21600" y="12071"/>
                    <a:pt x="16765" y="21600"/>
                    <a:pt x="10800" y="21600"/>
                  </a:cubicBezTo>
                  <a:cubicBezTo>
                    <a:pt x="4835" y="21600"/>
                    <a:pt x="1" y="12071"/>
                    <a:pt x="1" y="317"/>
                  </a:cubicBezTo>
                  <a:cubicBezTo>
                    <a:pt x="0" y="212"/>
                    <a:pt x="1" y="107"/>
                    <a:pt x="2" y="4"/>
                  </a:cubicBezTo>
                  <a:lnTo>
                    <a:pt x="10800" y="317"/>
                  </a:lnTo>
                  <a:close/>
                </a:path>
              </a:pathLst>
            </a:custGeom>
            <a:solidFill>
              <a:srgbClr val="17375E"/>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52" name="Arc 12"/>
            <p:cNvSpPr/>
            <p:nvPr/>
          </p:nvSpPr>
          <p:spPr>
            <a:xfrm>
              <a:off x="6119017" y="804322"/>
              <a:ext cx="239714" cy="187912"/>
            </a:xfrm>
            <a:custGeom>
              <a:avLst/>
              <a:gdLst/>
              <a:ahLst/>
              <a:cxnLst>
                <a:cxn ang="0">
                  <a:pos x="wd2" y="hd2"/>
                </a:cxn>
                <a:cxn ang="5400000">
                  <a:pos x="wd2" y="hd2"/>
                </a:cxn>
                <a:cxn ang="10800000">
                  <a:pos x="wd2" y="hd2"/>
                </a:cxn>
                <a:cxn ang="16200000">
                  <a:pos x="wd2" y="hd2"/>
                </a:cxn>
              </a:cxnLst>
              <a:rect l="0" t="0" r="r" b="b"/>
              <a:pathLst>
                <a:path w="21600" h="21599" extrusionOk="0">
                  <a:moveTo>
                    <a:pt x="0" y="3795"/>
                  </a:moveTo>
                  <a:cubicBezTo>
                    <a:pt x="2372" y="1366"/>
                    <a:pt x="5602" y="-1"/>
                    <a:pt x="8974" y="0"/>
                  </a:cubicBezTo>
                  <a:cubicBezTo>
                    <a:pt x="15947" y="0"/>
                    <a:pt x="21600" y="5731"/>
                    <a:pt x="21600" y="12802"/>
                  </a:cubicBezTo>
                  <a:cubicBezTo>
                    <a:pt x="21600" y="16073"/>
                    <a:pt x="20364" y="19222"/>
                    <a:pt x="18146" y="21599"/>
                  </a:cubicBezTo>
                  <a:lnTo>
                    <a:pt x="8974" y="12802"/>
                  </a:lnTo>
                  <a:close/>
                </a:path>
              </a:pathLst>
            </a:custGeom>
            <a:solidFill>
              <a:srgbClr val="17375E"/>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nvGrpSpPr>
            <p:cNvPr id="459" name="Group 13"/>
            <p:cNvGrpSpPr/>
            <p:nvPr/>
          </p:nvGrpSpPr>
          <p:grpSpPr>
            <a:xfrm>
              <a:off x="5266533" y="2769474"/>
              <a:ext cx="984252" cy="1945835"/>
              <a:chOff x="0" y="0"/>
              <a:chExt cx="984250" cy="1945833"/>
            </a:xfrm>
          </p:grpSpPr>
          <p:grpSp>
            <p:nvGrpSpPr>
              <p:cNvPr id="457" name="Group 14"/>
              <p:cNvGrpSpPr/>
              <p:nvPr/>
            </p:nvGrpSpPr>
            <p:grpSpPr>
              <a:xfrm>
                <a:off x="0" y="611146"/>
                <a:ext cx="984251" cy="1334688"/>
                <a:chOff x="0" y="0"/>
                <a:chExt cx="984250" cy="1334686"/>
              </a:xfrm>
            </p:grpSpPr>
            <p:sp>
              <p:nvSpPr>
                <p:cNvPr id="453" name="Rectangle 16"/>
                <p:cNvSpPr/>
                <p:nvPr/>
              </p:nvSpPr>
              <p:spPr>
                <a:xfrm>
                  <a:off x="166687" y="0"/>
                  <a:ext cx="657226" cy="270449"/>
                </a:xfrm>
                <a:prstGeom prst="rect">
                  <a:avLst/>
                </a:pr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54" name="Rectangle 17"/>
                <p:cNvSpPr/>
                <p:nvPr/>
              </p:nvSpPr>
              <p:spPr>
                <a:xfrm>
                  <a:off x="0" y="186153"/>
                  <a:ext cx="982663" cy="1148534"/>
                </a:xfrm>
                <a:prstGeom prst="rect">
                  <a:avLst/>
                </a:pr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55" name="Arc 17"/>
                <p:cNvSpPr/>
                <p:nvPr/>
              </p:nvSpPr>
              <p:spPr>
                <a:xfrm>
                  <a:off x="1579" y="3502"/>
                  <a:ext cx="174634" cy="223044"/>
                </a:xfrm>
                <a:custGeom>
                  <a:avLst/>
                  <a:gdLst/>
                  <a:ahLst/>
                  <a:cxnLst>
                    <a:cxn ang="0">
                      <a:pos x="wd2" y="hd2"/>
                    </a:cxn>
                    <a:cxn ang="5400000">
                      <a:pos x="wd2" y="hd2"/>
                    </a:cxn>
                    <a:cxn ang="10800000">
                      <a:pos x="wd2" y="hd2"/>
                    </a:cxn>
                    <a:cxn ang="16200000">
                      <a:pos x="wd2" y="hd2"/>
                    </a:cxn>
                  </a:cxnLst>
                  <a:rect l="0" t="0" r="r" b="b"/>
                  <a:pathLst>
                    <a:path w="21600" h="21600" extrusionOk="0">
                      <a:moveTo>
                        <a:pt x="0" y="21260"/>
                      </a:moveTo>
                      <a:cubicBezTo>
                        <a:pt x="182" y="9689"/>
                        <a:pt x="9446" y="315"/>
                        <a:pt x="21012" y="0"/>
                      </a:cubicBezTo>
                      <a:lnTo>
                        <a:pt x="21600" y="21600"/>
                      </a:lnTo>
                      <a:close/>
                    </a:path>
                  </a:pathLst>
                </a:cu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56" name="Arc 18"/>
                <p:cNvSpPr/>
                <p:nvPr/>
              </p:nvSpPr>
              <p:spPr>
                <a:xfrm>
                  <a:off x="804854" y="3512"/>
                  <a:ext cx="179397" cy="2247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0"/>
                        <a:pt x="21600" y="21600"/>
                      </a:cubicBezTo>
                      <a:lnTo>
                        <a:pt x="1" y="21600"/>
                      </a:lnTo>
                      <a:close/>
                    </a:path>
                  </a:pathLst>
                </a:cu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sp>
            <p:nvSpPr>
              <p:cNvPr id="458" name="Oval 19"/>
              <p:cNvSpPr/>
              <p:nvPr/>
            </p:nvSpPr>
            <p:spPr>
              <a:xfrm>
                <a:off x="225425" y="0"/>
                <a:ext cx="523877" cy="544413"/>
              </a:xfrm>
              <a:prstGeom prst="ellipse">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466" name="Group 20"/>
            <p:cNvGrpSpPr/>
            <p:nvPr/>
          </p:nvGrpSpPr>
          <p:grpSpPr>
            <a:xfrm>
              <a:off x="4237830" y="2228575"/>
              <a:ext cx="992189" cy="1951104"/>
              <a:chOff x="0" y="0"/>
              <a:chExt cx="992187" cy="1951103"/>
            </a:xfrm>
          </p:grpSpPr>
          <p:grpSp>
            <p:nvGrpSpPr>
              <p:cNvPr id="464" name="Group 21"/>
              <p:cNvGrpSpPr/>
              <p:nvPr/>
            </p:nvGrpSpPr>
            <p:grpSpPr>
              <a:xfrm>
                <a:off x="0" y="611146"/>
                <a:ext cx="992188" cy="1339958"/>
                <a:chOff x="0" y="0"/>
                <a:chExt cx="992187" cy="1339956"/>
              </a:xfrm>
            </p:grpSpPr>
            <p:sp>
              <p:nvSpPr>
                <p:cNvPr id="460" name="Rectangle 23"/>
                <p:cNvSpPr/>
                <p:nvPr/>
              </p:nvSpPr>
              <p:spPr>
                <a:xfrm>
                  <a:off x="171450" y="0"/>
                  <a:ext cx="655638" cy="279231"/>
                </a:xfrm>
                <a:prstGeom prst="rect">
                  <a:avLst/>
                </a:prstGeom>
                <a:solidFill>
                  <a:srgbClr val="953735"/>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61" name="Rectangle 24"/>
                <p:cNvSpPr/>
                <p:nvPr/>
              </p:nvSpPr>
              <p:spPr>
                <a:xfrm>
                  <a:off x="0" y="193178"/>
                  <a:ext cx="992188" cy="1146779"/>
                </a:xfrm>
                <a:prstGeom prst="rect">
                  <a:avLst/>
                </a:prstGeom>
                <a:solidFill>
                  <a:srgbClr val="953735"/>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62" name="Arc 24"/>
                <p:cNvSpPr/>
                <p:nvPr/>
              </p:nvSpPr>
              <p:spPr>
                <a:xfrm>
                  <a:off x="3166" y="1756"/>
                  <a:ext cx="177810" cy="228303"/>
                </a:xfrm>
                <a:custGeom>
                  <a:avLst/>
                  <a:gdLst/>
                  <a:ahLst/>
                  <a:cxnLst>
                    <a:cxn ang="0">
                      <a:pos x="wd2" y="hd2"/>
                    </a:cxn>
                    <a:cxn ang="5400000">
                      <a:pos x="wd2" y="hd2"/>
                    </a:cxn>
                    <a:cxn ang="10800000">
                      <a:pos x="wd2" y="hd2"/>
                    </a:cxn>
                    <a:cxn ang="16200000">
                      <a:pos x="wd2" y="hd2"/>
                    </a:cxn>
                  </a:cxnLst>
                  <a:rect l="0" t="0" r="r" b="b"/>
                  <a:pathLst>
                    <a:path w="21600" h="21600" extrusionOk="0">
                      <a:moveTo>
                        <a:pt x="0" y="21268"/>
                      </a:moveTo>
                      <a:cubicBezTo>
                        <a:pt x="179" y="9617"/>
                        <a:pt x="9565" y="207"/>
                        <a:pt x="21216" y="0"/>
                      </a:cubicBezTo>
                      <a:lnTo>
                        <a:pt x="21600" y="21600"/>
                      </a:lnTo>
                      <a:close/>
                    </a:path>
                  </a:pathLst>
                </a:custGeom>
                <a:solidFill>
                  <a:srgbClr val="953735"/>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63" name="Arc 25"/>
                <p:cNvSpPr/>
                <p:nvPr/>
              </p:nvSpPr>
              <p:spPr>
                <a:xfrm>
                  <a:off x="809625" y="10534"/>
                  <a:ext cx="182563" cy="226549"/>
                </a:xfrm>
                <a:custGeom>
                  <a:avLst/>
                  <a:gdLst/>
                  <a:ahLst/>
                  <a:cxnLst>
                    <a:cxn ang="0">
                      <a:pos x="wd2" y="hd2"/>
                    </a:cxn>
                    <a:cxn ang="5400000">
                      <a:pos x="wd2" y="hd2"/>
                    </a:cxn>
                    <a:cxn ang="10800000">
                      <a:pos x="wd2" y="hd2"/>
                    </a:cxn>
                    <a:cxn ang="16200000">
                      <a:pos x="wd2" y="hd2"/>
                    </a:cxn>
                  </a:cxnLst>
                  <a:rect l="0" t="0" r="r" b="b"/>
                  <a:pathLst>
                    <a:path w="21600" h="21599" extrusionOk="0">
                      <a:moveTo>
                        <a:pt x="0" y="3"/>
                      </a:moveTo>
                      <a:cubicBezTo>
                        <a:pt x="124" y="1"/>
                        <a:pt x="248" y="-1"/>
                        <a:pt x="373" y="0"/>
                      </a:cubicBezTo>
                      <a:cubicBezTo>
                        <a:pt x="11967" y="0"/>
                        <a:pt x="21417" y="9464"/>
                        <a:pt x="21600" y="21257"/>
                      </a:cubicBezTo>
                      <a:lnTo>
                        <a:pt x="373" y="21599"/>
                      </a:lnTo>
                      <a:close/>
                    </a:path>
                  </a:pathLst>
                </a:custGeom>
                <a:solidFill>
                  <a:srgbClr val="953735"/>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sp>
            <p:nvSpPr>
              <p:cNvPr id="465" name="Oval 26"/>
              <p:cNvSpPr/>
              <p:nvPr/>
            </p:nvSpPr>
            <p:spPr>
              <a:xfrm>
                <a:off x="230187" y="-1"/>
                <a:ext cx="527051" cy="551437"/>
              </a:xfrm>
              <a:prstGeom prst="ellipse">
                <a:avLst/>
              </a:prstGeom>
              <a:solidFill>
                <a:srgbClr val="008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473" name="Group 27"/>
            <p:cNvGrpSpPr/>
            <p:nvPr/>
          </p:nvGrpSpPr>
          <p:grpSpPr>
            <a:xfrm>
              <a:off x="1248567" y="2228575"/>
              <a:ext cx="984251" cy="1951104"/>
              <a:chOff x="0" y="0"/>
              <a:chExt cx="984250" cy="1951103"/>
            </a:xfrm>
          </p:grpSpPr>
          <p:grpSp>
            <p:nvGrpSpPr>
              <p:cNvPr id="471" name="Group 28"/>
              <p:cNvGrpSpPr/>
              <p:nvPr/>
            </p:nvGrpSpPr>
            <p:grpSpPr>
              <a:xfrm>
                <a:off x="0" y="611146"/>
                <a:ext cx="984250" cy="1339958"/>
                <a:chOff x="0" y="0"/>
                <a:chExt cx="984250" cy="1339956"/>
              </a:xfrm>
            </p:grpSpPr>
            <p:sp>
              <p:nvSpPr>
                <p:cNvPr id="467" name="Rectangle 30"/>
                <p:cNvSpPr/>
                <p:nvPr/>
              </p:nvSpPr>
              <p:spPr>
                <a:xfrm>
                  <a:off x="169862" y="0"/>
                  <a:ext cx="655638" cy="279231"/>
                </a:xfrm>
                <a:prstGeom prst="rect">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68" name="Rectangle 31"/>
                <p:cNvSpPr/>
                <p:nvPr/>
              </p:nvSpPr>
              <p:spPr>
                <a:xfrm>
                  <a:off x="0" y="193178"/>
                  <a:ext cx="984250" cy="1146779"/>
                </a:xfrm>
                <a:prstGeom prst="rect">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69" name="Arc 31"/>
                <p:cNvSpPr/>
                <p:nvPr/>
              </p:nvSpPr>
              <p:spPr>
                <a:xfrm>
                  <a:off x="3166" y="1756"/>
                  <a:ext cx="177810" cy="228303"/>
                </a:xfrm>
                <a:custGeom>
                  <a:avLst/>
                  <a:gdLst/>
                  <a:ahLst/>
                  <a:cxnLst>
                    <a:cxn ang="0">
                      <a:pos x="wd2" y="hd2"/>
                    </a:cxn>
                    <a:cxn ang="5400000">
                      <a:pos x="wd2" y="hd2"/>
                    </a:cxn>
                    <a:cxn ang="10800000">
                      <a:pos x="wd2" y="hd2"/>
                    </a:cxn>
                    <a:cxn ang="16200000">
                      <a:pos x="wd2" y="hd2"/>
                    </a:cxn>
                  </a:cxnLst>
                  <a:rect l="0" t="0" r="r" b="b"/>
                  <a:pathLst>
                    <a:path w="21600" h="21600" extrusionOk="0">
                      <a:moveTo>
                        <a:pt x="0" y="21268"/>
                      </a:moveTo>
                      <a:cubicBezTo>
                        <a:pt x="179" y="9617"/>
                        <a:pt x="9565" y="207"/>
                        <a:pt x="21216" y="0"/>
                      </a:cubicBezTo>
                      <a:lnTo>
                        <a:pt x="21600" y="21600"/>
                      </a:lnTo>
                      <a:close/>
                    </a:path>
                  </a:pathLst>
                </a:cu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70" name="Arc 32"/>
                <p:cNvSpPr/>
                <p:nvPr/>
              </p:nvSpPr>
              <p:spPr>
                <a:xfrm>
                  <a:off x="804854" y="10537"/>
                  <a:ext cx="177809" cy="2265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798" y="0"/>
                        <a:pt x="21414" y="9464"/>
                        <a:pt x="21600" y="21258"/>
                      </a:cubicBezTo>
                      <a:lnTo>
                        <a:pt x="1" y="21600"/>
                      </a:lnTo>
                      <a:close/>
                    </a:path>
                  </a:pathLst>
                </a:cu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sp>
            <p:nvSpPr>
              <p:cNvPr id="472" name="Oval 33"/>
              <p:cNvSpPr/>
              <p:nvPr/>
            </p:nvSpPr>
            <p:spPr>
              <a:xfrm>
                <a:off x="230187" y="-1"/>
                <a:ext cx="525463" cy="551437"/>
              </a:xfrm>
              <a:prstGeom prst="ellipse">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480" name="Group 34"/>
            <p:cNvGrpSpPr/>
            <p:nvPr/>
          </p:nvGrpSpPr>
          <p:grpSpPr>
            <a:xfrm>
              <a:off x="192880" y="2769474"/>
              <a:ext cx="984251" cy="1945835"/>
              <a:chOff x="0" y="0"/>
              <a:chExt cx="984250" cy="1945833"/>
            </a:xfrm>
          </p:grpSpPr>
          <p:sp>
            <p:nvSpPr>
              <p:cNvPr id="474" name="Oval 35"/>
              <p:cNvSpPr/>
              <p:nvPr/>
            </p:nvSpPr>
            <p:spPr>
              <a:xfrm>
                <a:off x="228599" y="0"/>
                <a:ext cx="525464" cy="544413"/>
              </a:xfrm>
              <a:prstGeom prst="ellipse">
                <a:avLst/>
              </a:prstGeom>
              <a:solidFill>
                <a:srgbClr val="008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nvGrpSpPr>
              <p:cNvPr id="479" name="Group 36"/>
              <p:cNvGrpSpPr/>
              <p:nvPr/>
            </p:nvGrpSpPr>
            <p:grpSpPr>
              <a:xfrm>
                <a:off x="0" y="611146"/>
                <a:ext cx="984250" cy="1334688"/>
                <a:chOff x="0" y="0"/>
                <a:chExt cx="984250" cy="1334686"/>
              </a:xfrm>
            </p:grpSpPr>
            <p:sp>
              <p:nvSpPr>
                <p:cNvPr id="475" name="Rectangle 37"/>
                <p:cNvSpPr/>
                <p:nvPr/>
              </p:nvSpPr>
              <p:spPr>
                <a:xfrm>
                  <a:off x="171449" y="0"/>
                  <a:ext cx="655639" cy="270449"/>
                </a:xfrm>
                <a:prstGeom prst="rect">
                  <a:avLst/>
                </a:prstGeom>
                <a:solidFill>
                  <a:srgbClr val="008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76" name="Rectangle 38"/>
                <p:cNvSpPr/>
                <p:nvPr/>
              </p:nvSpPr>
              <p:spPr>
                <a:xfrm>
                  <a:off x="0" y="186153"/>
                  <a:ext cx="984250" cy="1148534"/>
                </a:xfrm>
                <a:prstGeom prst="rect">
                  <a:avLst/>
                </a:prstGeom>
                <a:solidFill>
                  <a:srgbClr val="008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77" name="Arc 39"/>
                <p:cNvSpPr/>
                <p:nvPr/>
              </p:nvSpPr>
              <p:spPr>
                <a:xfrm>
                  <a:off x="1579" y="3512"/>
                  <a:ext cx="177809" cy="223034"/>
                </a:xfrm>
                <a:custGeom>
                  <a:avLst/>
                  <a:gdLst/>
                  <a:ahLst/>
                  <a:cxnLst>
                    <a:cxn ang="0">
                      <a:pos x="wd2" y="hd2"/>
                    </a:cxn>
                    <a:cxn ang="5400000">
                      <a:pos x="wd2" y="hd2"/>
                    </a:cxn>
                    <a:cxn ang="10800000">
                      <a:pos x="wd2" y="hd2"/>
                    </a:cxn>
                    <a:cxn ang="16200000">
                      <a:pos x="wd2" y="hd2"/>
                    </a:cxn>
                  </a:cxnLst>
                  <a:rect l="0" t="0" r="r" b="b"/>
                  <a:pathLst>
                    <a:path w="21600" h="21600" extrusionOk="0">
                      <a:moveTo>
                        <a:pt x="0" y="21260"/>
                      </a:moveTo>
                      <a:cubicBezTo>
                        <a:pt x="183" y="9612"/>
                        <a:pt x="9568" y="207"/>
                        <a:pt x="21216" y="0"/>
                      </a:cubicBezTo>
                      <a:lnTo>
                        <a:pt x="21600" y="21600"/>
                      </a:lnTo>
                      <a:close/>
                    </a:path>
                  </a:pathLst>
                </a:custGeom>
                <a:solidFill>
                  <a:srgbClr val="008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78" name="Arc 40"/>
                <p:cNvSpPr/>
                <p:nvPr/>
              </p:nvSpPr>
              <p:spPr>
                <a:xfrm>
                  <a:off x="803275" y="3501"/>
                  <a:ext cx="179388" cy="224801"/>
                </a:xfrm>
                <a:custGeom>
                  <a:avLst/>
                  <a:gdLst/>
                  <a:ahLst/>
                  <a:cxnLst>
                    <a:cxn ang="0">
                      <a:pos x="wd2" y="hd2"/>
                    </a:cxn>
                    <a:cxn ang="5400000">
                      <a:pos x="wd2" y="hd2"/>
                    </a:cxn>
                    <a:cxn ang="10800000">
                      <a:pos x="wd2" y="hd2"/>
                    </a:cxn>
                    <a:cxn ang="16200000">
                      <a:pos x="wd2" y="hd2"/>
                    </a:cxn>
                  </a:cxnLst>
                  <a:rect l="0" t="0" r="r" b="b"/>
                  <a:pathLst>
                    <a:path w="21600" h="21600" extrusionOk="0">
                      <a:moveTo>
                        <a:pt x="191" y="0"/>
                      </a:moveTo>
                      <a:cubicBezTo>
                        <a:pt x="12045" y="105"/>
                        <a:pt x="21600" y="9745"/>
                        <a:pt x="21600" y="21600"/>
                      </a:cubicBezTo>
                      <a:lnTo>
                        <a:pt x="0" y="21600"/>
                      </a:lnTo>
                      <a:close/>
                    </a:path>
                  </a:pathLst>
                </a:custGeom>
                <a:solidFill>
                  <a:srgbClr val="008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sp>
          <p:nvSpPr>
            <p:cNvPr id="481" name="Freeform 41"/>
            <p:cNvSpPr/>
            <p:nvPr/>
          </p:nvSpPr>
          <p:spPr>
            <a:xfrm>
              <a:off x="118267" y="2794061"/>
              <a:ext cx="6170613" cy="19194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702" y="0"/>
                  </a:lnTo>
                  <a:lnTo>
                    <a:pt x="13581" y="0"/>
                  </a:lnTo>
                  <a:lnTo>
                    <a:pt x="21600" y="21600"/>
                  </a:lnTo>
                  <a:lnTo>
                    <a:pt x="0" y="21600"/>
                  </a:lnTo>
                </a:path>
              </a:pathLst>
            </a:custGeom>
            <a:solidFill>
              <a:srgbClr val="80808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488" name="Group 42"/>
            <p:cNvGrpSpPr/>
            <p:nvPr/>
          </p:nvGrpSpPr>
          <p:grpSpPr>
            <a:xfrm>
              <a:off x="3175794" y="2955628"/>
              <a:ext cx="1225541" cy="1987983"/>
              <a:chOff x="0" y="0"/>
              <a:chExt cx="1225540" cy="1987981"/>
            </a:xfrm>
          </p:grpSpPr>
          <p:sp>
            <p:nvSpPr>
              <p:cNvPr id="482" name="Oval 43"/>
              <p:cNvSpPr/>
              <p:nvPr/>
            </p:nvSpPr>
            <p:spPr>
              <a:xfrm>
                <a:off x="282575" y="0"/>
                <a:ext cx="647701" cy="663833"/>
              </a:xfrm>
              <a:prstGeom prst="ellipse">
                <a:avLst/>
              </a:prstGeom>
              <a:solidFill>
                <a:srgbClr val="008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nvGrpSpPr>
              <p:cNvPr id="487" name="Group 44"/>
              <p:cNvGrpSpPr/>
              <p:nvPr/>
            </p:nvGrpSpPr>
            <p:grpSpPr>
              <a:xfrm>
                <a:off x="0" y="737590"/>
                <a:ext cx="1225541" cy="1250392"/>
                <a:chOff x="0" y="0"/>
                <a:chExt cx="1225540" cy="1250390"/>
              </a:xfrm>
            </p:grpSpPr>
            <p:sp>
              <p:nvSpPr>
                <p:cNvPr id="483" name="Rectangle 45"/>
                <p:cNvSpPr/>
                <p:nvPr/>
              </p:nvSpPr>
              <p:spPr>
                <a:xfrm>
                  <a:off x="204787" y="3512"/>
                  <a:ext cx="806451" cy="331916"/>
                </a:xfrm>
                <a:prstGeom prst="rect">
                  <a:avLst/>
                </a:pr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84" name="Rectangle 46"/>
                <p:cNvSpPr/>
                <p:nvPr/>
              </p:nvSpPr>
              <p:spPr>
                <a:xfrm>
                  <a:off x="3175" y="238838"/>
                  <a:ext cx="1220788" cy="1011553"/>
                </a:xfrm>
                <a:prstGeom prst="rect">
                  <a:avLst/>
                </a:pr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85" name="Arc 47"/>
                <p:cNvSpPr/>
                <p:nvPr/>
              </p:nvSpPr>
              <p:spPr>
                <a:xfrm>
                  <a:off x="0" y="5268"/>
                  <a:ext cx="222251" cy="2722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790"/>
                        <a:pt x="9482" y="169"/>
                        <a:pt x="21290" y="0"/>
                      </a:cubicBezTo>
                      <a:lnTo>
                        <a:pt x="21600" y="21600"/>
                      </a:lnTo>
                      <a:close/>
                    </a:path>
                  </a:pathLst>
                </a:cu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86" name="Arc 48"/>
                <p:cNvSpPr/>
                <p:nvPr/>
              </p:nvSpPr>
              <p:spPr>
                <a:xfrm>
                  <a:off x="1004878" y="0"/>
                  <a:ext cx="220663" cy="27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876" y="0"/>
                        <a:pt x="21524" y="9586"/>
                        <a:pt x="21600" y="21461"/>
                      </a:cubicBezTo>
                      <a:lnTo>
                        <a:pt x="1" y="21600"/>
                      </a:lnTo>
                      <a:close/>
                    </a:path>
                  </a:pathLst>
                </a:cu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grpSp>
          <p:nvGrpSpPr>
            <p:cNvPr id="495" name="Group 49"/>
            <p:cNvGrpSpPr/>
            <p:nvPr/>
          </p:nvGrpSpPr>
          <p:grpSpPr>
            <a:xfrm>
              <a:off x="1885155" y="2939823"/>
              <a:ext cx="1225551" cy="1987983"/>
              <a:chOff x="0" y="0"/>
              <a:chExt cx="1225550" cy="1987981"/>
            </a:xfrm>
          </p:grpSpPr>
          <p:sp>
            <p:nvSpPr>
              <p:cNvPr id="489" name="Oval 50"/>
              <p:cNvSpPr/>
              <p:nvPr/>
            </p:nvSpPr>
            <p:spPr>
              <a:xfrm>
                <a:off x="287337" y="0"/>
                <a:ext cx="641351" cy="662077"/>
              </a:xfrm>
              <a:prstGeom prst="ellipse">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nvGrpSpPr>
              <p:cNvPr id="494" name="Group 51"/>
              <p:cNvGrpSpPr/>
              <p:nvPr/>
            </p:nvGrpSpPr>
            <p:grpSpPr>
              <a:xfrm>
                <a:off x="0" y="739346"/>
                <a:ext cx="1225551" cy="1248636"/>
                <a:chOff x="0" y="0"/>
                <a:chExt cx="1225549" cy="1248634"/>
              </a:xfrm>
            </p:grpSpPr>
            <p:sp>
              <p:nvSpPr>
                <p:cNvPr id="490" name="Rectangle 52"/>
                <p:cNvSpPr/>
                <p:nvPr/>
              </p:nvSpPr>
              <p:spPr>
                <a:xfrm>
                  <a:off x="211137" y="-1"/>
                  <a:ext cx="800101" cy="328405"/>
                </a:xfrm>
                <a:prstGeom prst="rect">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91" name="Rectangle 53"/>
                <p:cNvSpPr/>
                <p:nvPr/>
              </p:nvSpPr>
              <p:spPr>
                <a:xfrm>
                  <a:off x="3174" y="230057"/>
                  <a:ext cx="1220789" cy="1018578"/>
                </a:xfrm>
                <a:prstGeom prst="rect">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92" name="Arc 54"/>
                <p:cNvSpPr/>
                <p:nvPr/>
              </p:nvSpPr>
              <p:spPr>
                <a:xfrm>
                  <a:off x="0" y="1743"/>
                  <a:ext cx="219075" cy="2704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731"/>
                        <a:pt x="9575" y="86"/>
                        <a:pt x="21442" y="0"/>
                      </a:cubicBezTo>
                      <a:lnTo>
                        <a:pt x="21600" y="21600"/>
                      </a:lnTo>
                      <a:close/>
                    </a:path>
                  </a:pathLst>
                </a:cu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93" name="Arc 55"/>
                <p:cNvSpPr/>
                <p:nvPr/>
              </p:nvSpPr>
              <p:spPr>
                <a:xfrm>
                  <a:off x="1003289" y="1750"/>
                  <a:ext cx="222262" cy="270457"/>
                </a:xfrm>
                <a:custGeom>
                  <a:avLst/>
                  <a:gdLst/>
                  <a:ahLst/>
                  <a:cxnLst>
                    <a:cxn ang="0">
                      <a:pos x="wd2" y="hd2"/>
                    </a:cxn>
                    <a:cxn ang="5400000">
                      <a:pos x="wd2" y="hd2"/>
                    </a:cxn>
                    <a:cxn ang="10800000">
                      <a:pos x="wd2" y="hd2"/>
                    </a:cxn>
                    <a:cxn ang="16200000">
                      <a:pos x="wd2" y="hd2"/>
                    </a:cxn>
                  </a:cxnLst>
                  <a:rect l="0" t="0" r="r" b="b"/>
                  <a:pathLst>
                    <a:path w="21600" h="21599" extrusionOk="0">
                      <a:moveTo>
                        <a:pt x="0" y="0"/>
                      </a:moveTo>
                      <a:cubicBezTo>
                        <a:pt x="52" y="0"/>
                        <a:pt x="103" y="-1"/>
                        <a:pt x="156" y="0"/>
                      </a:cubicBezTo>
                      <a:cubicBezTo>
                        <a:pt x="11999" y="0"/>
                        <a:pt x="21600" y="9670"/>
                        <a:pt x="21600" y="21599"/>
                      </a:cubicBezTo>
                      <a:lnTo>
                        <a:pt x="156" y="21599"/>
                      </a:lnTo>
                      <a:close/>
                    </a:path>
                  </a:pathLst>
                </a:cu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grpSp>
          <p:nvGrpSpPr>
            <p:cNvPr id="502" name="Group 56"/>
            <p:cNvGrpSpPr/>
            <p:nvPr/>
          </p:nvGrpSpPr>
          <p:grpSpPr>
            <a:xfrm>
              <a:off x="1885155" y="2950360"/>
              <a:ext cx="1225551" cy="1987983"/>
              <a:chOff x="0" y="0"/>
              <a:chExt cx="1225550" cy="1987981"/>
            </a:xfrm>
          </p:grpSpPr>
          <p:sp>
            <p:nvSpPr>
              <p:cNvPr id="496" name="Oval 57"/>
              <p:cNvSpPr/>
              <p:nvPr/>
            </p:nvSpPr>
            <p:spPr>
              <a:xfrm>
                <a:off x="287337" y="0"/>
                <a:ext cx="641351" cy="662077"/>
              </a:xfrm>
              <a:prstGeom prst="ellipse">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nvGrpSpPr>
              <p:cNvPr id="501" name="Group 58"/>
              <p:cNvGrpSpPr/>
              <p:nvPr/>
            </p:nvGrpSpPr>
            <p:grpSpPr>
              <a:xfrm>
                <a:off x="0" y="739346"/>
                <a:ext cx="1225551" cy="1248636"/>
                <a:chOff x="0" y="0"/>
                <a:chExt cx="1225549" cy="1248634"/>
              </a:xfrm>
            </p:grpSpPr>
            <p:sp>
              <p:nvSpPr>
                <p:cNvPr id="497" name="Rectangle 59"/>
                <p:cNvSpPr/>
                <p:nvPr/>
              </p:nvSpPr>
              <p:spPr>
                <a:xfrm>
                  <a:off x="211137" y="-1"/>
                  <a:ext cx="800101" cy="328405"/>
                </a:xfrm>
                <a:prstGeom prst="rect">
                  <a:avLst/>
                </a:pr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98" name="Rectangle 60"/>
                <p:cNvSpPr/>
                <p:nvPr/>
              </p:nvSpPr>
              <p:spPr>
                <a:xfrm>
                  <a:off x="3174" y="230057"/>
                  <a:ext cx="1220789" cy="1018578"/>
                </a:xfrm>
                <a:prstGeom prst="rect">
                  <a:avLst/>
                </a:pr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99" name="Arc 61"/>
                <p:cNvSpPr/>
                <p:nvPr/>
              </p:nvSpPr>
              <p:spPr>
                <a:xfrm>
                  <a:off x="0" y="1743"/>
                  <a:ext cx="219075" cy="2704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731"/>
                        <a:pt x="9575" y="86"/>
                        <a:pt x="21442" y="0"/>
                      </a:cubicBezTo>
                      <a:lnTo>
                        <a:pt x="21600" y="21600"/>
                      </a:lnTo>
                      <a:close/>
                    </a:path>
                  </a:pathLst>
                </a:cu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00" name="Arc 62"/>
                <p:cNvSpPr/>
                <p:nvPr/>
              </p:nvSpPr>
              <p:spPr>
                <a:xfrm>
                  <a:off x="1003289" y="1750"/>
                  <a:ext cx="222262" cy="270457"/>
                </a:xfrm>
                <a:custGeom>
                  <a:avLst/>
                  <a:gdLst/>
                  <a:ahLst/>
                  <a:cxnLst>
                    <a:cxn ang="0">
                      <a:pos x="wd2" y="hd2"/>
                    </a:cxn>
                    <a:cxn ang="5400000">
                      <a:pos x="wd2" y="hd2"/>
                    </a:cxn>
                    <a:cxn ang="10800000">
                      <a:pos x="wd2" y="hd2"/>
                    </a:cxn>
                    <a:cxn ang="16200000">
                      <a:pos x="wd2" y="hd2"/>
                    </a:cxn>
                  </a:cxnLst>
                  <a:rect l="0" t="0" r="r" b="b"/>
                  <a:pathLst>
                    <a:path w="21600" h="21599" extrusionOk="0">
                      <a:moveTo>
                        <a:pt x="0" y="0"/>
                      </a:moveTo>
                      <a:cubicBezTo>
                        <a:pt x="52" y="0"/>
                        <a:pt x="103" y="-1"/>
                        <a:pt x="156" y="0"/>
                      </a:cubicBezTo>
                      <a:cubicBezTo>
                        <a:pt x="11999" y="0"/>
                        <a:pt x="21600" y="9670"/>
                        <a:pt x="21600" y="21599"/>
                      </a:cubicBezTo>
                      <a:lnTo>
                        <a:pt x="156" y="21599"/>
                      </a:lnTo>
                      <a:close/>
                    </a:path>
                  </a:pathLst>
                </a:cu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sp>
          <p:nvSpPr>
            <p:cNvPr id="503" name="TextBox 63"/>
            <p:cNvSpPr txBox="1"/>
            <p:nvPr/>
          </p:nvSpPr>
          <p:spPr>
            <a:xfrm>
              <a:off x="118266" y="496545"/>
              <a:ext cx="4392614" cy="103729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ctr">
                <a:defRPr u="sng">
                  <a:latin typeface="Arial"/>
                  <a:ea typeface="Arial"/>
                  <a:cs typeface="Arial"/>
                  <a:sym typeface="Arial"/>
                </a:defRPr>
              </a:pPr>
              <a:r>
                <a:t>Geolocation on Rpi</a:t>
              </a:r>
            </a:p>
            <a:p>
              <a:pPr algn="ctr">
                <a:defRPr sz="1600">
                  <a:latin typeface="Arial"/>
                  <a:ea typeface="Arial"/>
                  <a:cs typeface="Arial"/>
                  <a:sym typeface="Arial"/>
                </a:defRPr>
              </a:pPr>
              <a:r>
                <a:t>Force multiplication</a:t>
              </a:r>
            </a:p>
            <a:p>
              <a:pPr algn="ctr">
                <a:defRPr sz="1600">
                  <a:latin typeface="Arial"/>
                  <a:ea typeface="Arial"/>
                  <a:cs typeface="Arial"/>
                  <a:sym typeface="Arial"/>
                </a:defRPr>
              </a:pPr>
              <a:r>
                <a:t>Situational awareness</a:t>
              </a:r>
            </a:p>
          </p:txBody>
        </p:sp>
      </p:grpSp>
      <p:sp>
        <p:nvSpPr>
          <p:cNvPr id="505" name="Title 1"/>
          <p:cNvSpPr txBox="1"/>
          <p:nvPr/>
        </p:nvSpPr>
        <p:spPr>
          <a:xfrm>
            <a:off x="-1" y="365125"/>
            <a:ext cx="9144001" cy="49784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2800" cap="all"/>
            </a:lvl1pPr>
          </a:lstStyle>
          <a:p>
            <a:r>
              <a:t>DEmo</a:t>
            </a:r>
          </a:p>
        </p:txBody>
      </p:sp>
      <p:sp>
        <p:nvSpPr>
          <p:cNvPr id="506" name="Date Placeholder 3"/>
          <p:cNvSpPr txBox="1"/>
          <p:nvPr/>
        </p:nvSpPr>
        <p:spPr>
          <a:xfrm>
            <a:off x="457200" y="6404292"/>
            <a:ext cx="2133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1200">
                <a:solidFill>
                  <a:srgbClr val="898989"/>
                </a:solidFill>
              </a:defRPr>
            </a:lvl1pPr>
          </a:lstStyle>
          <a:p>
            <a:r>
              <a:t>October 1, 2018</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Footer Placeholder 4"/>
          <p:cNvSpPr txBox="1"/>
          <p:nvPr/>
        </p:nvSpPr>
        <p:spPr>
          <a:xfrm>
            <a:off x="3124200" y="6404292"/>
            <a:ext cx="2895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a:defRPr sz="1200">
                <a:solidFill>
                  <a:srgbClr val="888888"/>
                </a:solidFill>
              </a:defRPr>
            </a:lvl1pPr>
          </a:lstStyle>
          <a:p>
            <a:r>
              <a:t>Recceplex Machines</a:t>
            </a:r>
          </a:p>
        </p:txBody>
      </p:sp>
      <p:sp>
        <p:nvSpPr>
          <p:cNvPr id="509" name="Slide Number Placeholder 1"/>
          <p:cNvSpPr txBox="1">
            <a:spLocks noGrp="1"/>
          </p:cNvSpPr>
          <p:nvPr>
            <p:ph type="sldNum" sz="quarter" idx="2"/>
          </p:nvPr>
        </p:nvSpPr>
        <p:spPr>
          <a:xfrm>
            <a:off x="8422818" y="6404292"/>
            <a:ext cx="263983" cy="2692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16</a:t>
            </a:fld>
            <a:endParaRPr/>
          </a:p>
        </p:txBody>
      </p:sp>
      <p:grpSp>
        <p:nvGrpSpPr>
          <p:cNvPr id="569" name="Group 67"/>
          <p:cNvGrpSpPr/>
          <p:nvPr/>
        </p:nvGrpSpPr>
        <p:grpSpPr>
          <a:xfrm>
            <a:off x="1371600" y="918518"/>
            <a:ext cx="6661944" cy="4948883"/>
            <a:chOff x="0" y="0"/>
            <a:chExt cx="6661942" cy="4948881"/>
          </a:xfrm>
        </p:grpSpPr>
        <p:sp>
          <p:nvSpPr>
            <p:cNvPr id="510" name="Rectangle 4"/>
            <p:cNvSpPr/>
            <p:nvPr/>
          </p:nvSpPr>
          <p:spPr>
            <a:xfrm>
              <a:off x="0" y="-1"/>
              <a:ext cx="6573838" cy="4948883"/>
            </a:xfrm>
            <a:prstGeom prst="rect">
              <a:avLst/>
            </a:prstGeom>
            <a:solidFill>
              <a:srgbClr val="F2DCDB"/>
            </a:solidFill>
            <a:ln w="12700" cap="flat">
              <a:solidFill>
                <a:srgbClr val="EEECE1"/>
              </a:solidFill>
              <a:prstDash val="solid"/>
              <a:miter lim="8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1" name="Line 6"/>
            <p:cNvSpPr/>
            <p:nvPr/>
          </p:nvSpPr>
          <p:spPr>
            <a:xfrm flipH="1" flipV="1">
              <a:off x="4510879" y="82539"/>
              <a:ext cx="614364" cy="904427"/>
            </a:xfrm>
            <a:prstGeom prst="line">
              <a:avLst/>
            </a:prstGeom>
            <a:noFill/>
            <a:ln w="25400" cap="flat">
              <a:solidFill>
                <a:srgbClr val="000000"/>
              </a:solidFill>
              <a:prstDash val="solid"/>
              <a:round/>
            </a:ln>
            <a:effectLst/>
          </p:spPr>
          <p:txBody>
            <a:bodyPr wrap="square" lIns="45719" tIns="45719" rIns="45719" bIns="45719" numCol="1" anchor="t">
              <a:noAutofit/>
            </a:bodyPr>
            <a:lstStyle/>
            <a:p>
              <a:endParaRPr/>
            </a:p>
          </p:txBody>
        </p:sp>
        <p:sp>
          <p:nvSpPr>
            <p:cNvPr id="512" name="Oval 7"/>
            <p:cNvSpPr/>
            <p:nvPr/>
          </p:nvSpPr>
          <p:spPr>
            <a:xfrm>
              <a:off x="5244304" y="1273219"/>
              <a:ext cx="201615" cy="179131"/>
            </a:xfrm>
            <a:prstGeom prst="ellipse">
              <a:avLst/>
            </a:prstGeom>
            <a:solidFill>
              <a:srgbClr val="17375E"/>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3" name="Oval 8"/>
            <p:cNvSpPr/>
            <p:nvPr/>
          </p:nvSpPr>
          <p:spPr>
            <a:xfrm>
              <a:off x="5706267" y="219519"/>
              <a:ext cx="495301" cy="523339"/>
            </a:xfrm>
            <a:prstGeom prst="ellipse">
              <a:avLst/>
            </a:prstGeom>
            <a:solidFill>
              <a:schemeClr val="accent2"/>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4" name="Freeform 9"/>
            <p:cNvSpPr/>
            <p:nvPr/>
          </p:nvSpPr>
          <p:spPr>
            <a:xfrm>
              <a:off x="4912517" y="742857"/>
              <a:ext cx="1712913" cy="1840465"/>
            </a:xfrm>
            <a:custGeom>
              <a:avLst/>
              <a:gdLst/>
              <a:ahLst/>
              <a:cxnLst>
                <a:cxn ang="0">
                  <a:pos x="wd2" y="hd2"/>
                </a:cxn>
                <a:cxn ang="5400000">
                  <a:pos x="wd2" y="hd2"/>
                </a:cxn>
                <a:cxn ang="10800000">
                  <a:pos x="wd2" y="hd2"/>
                </a:cxn>
                <a:cxn ang="16200000">
                  <a:pos x="wd2" y="hd2"/>
                </a:cxn>
              </a:cxnLst>
              <a:rect l="0" t="0" r="r" b="b"/>
              <a:pathLst>
                <a:path w="21600" h="21600" extrusionOk="0">
                  <a:moveTo>
                    <a:pt x="15214" y="783"/>
                  </a:moveTo>
                  <a:lnTo>
                    <a:pt x="16475" y="783"/>
                  </a:lnTo>
                  <a:lnTo>
                    <a:pt x="18137" y="1711"/>
                  </a:lnTo>
                  <a:lnTo>
                    <a:pt x="21600" y="6698"/>
                  </a:lnTo>
                  <a:lnTo>
                    <a:pt x="21480" y="8945"/>
                  </a:lnTo>
                  <a:lnTo>
                    <a:pt x="19118" y="10676"/>
                  </a:lnTo>
                  <a:lnTo>
                    <a:pt x="17176" y="11995"/>
                  </a:lnTo>
                  <a:lnTo>
                    <a:pt x="14754" y="9089"/>
                  </a:lnTo>
                  <a:lnTo>
                    <a:pt x="15695" y="8306"/>
                  </a:lnTo>
                  <a:lnTo>
                    <a:pt x="16475" y="7688"/>
                  </a:lnTo>
                  <a:lnTo>
                    <a:pt x="14834" y="5173"/>
                  </a:lnTo>
                  <a:lnTo>
                    <a:pt x="10209" y="8306"/>
                  </a:lnTo>
                  <a:lnTo>
                    <a:pt x="14714" y="14427"/>
                  </a:lnTo>
                  <a:lnTo>
                    <a:pt x="18557" y="11624"/>
                  </a:lnTo>
                  <a:lnTo>
                    <a:pt x="18537" y="21600"/>
                  </a:lnTo>
                  <a:lnTo>
                    <a:pt x="8788" y="21600"/>
                  </a:lnTo>
                  <a:lnTo>
                    <a:pt x="8748" y="6595"/>
                  </a:lnTo>
                  <a:lnTo>
                    <a:pt x="6506" y="8038"/>
                  </a:lnTo>
                  <a:lnTo>
                    <a:pt x="4524" y="8038"/>
                  </a:lnTo>
                  <a:lnTo>
                    <a:pt x="4304" y="7750"/>
                  </a:lnTo>
                  <a:lnTo>
                    <a:pt x="2823" y="5709"/>
                  </a:lnTo>
                  <a:lnTo>
                    <a:pt x="0" y="2164"/>
                  </a:lnTo>
                  <a:lnTo>
                    <a:pt x="3203" y="0"/>
                  </a:lnTo>
                  <a:lnTo>
                    <a:pt x="5225" y="2679"/>
                  </a:lnTo>
                  <a:lnTo>
                    <a:pt x="5785" y="3195"/>
                  </a:lnTo>
                  <a:lnTo>
                    <a:pt x="9869" y="783"/>
                  </a:lnTo>
                  <a:lnTo>
                    <a:pt x="15214" y="783"/>
                  </a:lnTo>
                </a:path>
              </a:pathLst>
            </a:custGeom>
            <a:solidFill>
              <a:srgbClr val="17375E"/>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15" name="Oval 10"/>
            <p:cNvSpPr/>
            <p:nvPr/>
          </p:nvSpPr>
          <p:spPr>
            <a:xfrm>
              <a:off x="6460329" y="1278487"/>
              <a:ext cx="201615" cy="244109"/>
            </a:xfrm>
            <a:prstGeom prst="ellipse">
              <a:avLst/>
            </a:prstGeom>
            <a:solidFill>
              <a:srgbClr val="17375E"/>
            </a:solidFill>
            <a:ln w="12700" cap="flat">
              <a:noFill/>
              <a:miter lim="400000"/>
            </a:ln>
            <a:effectLst/>
          </p:spPr>
          <p:txBody>
            <a:bodyPr wrap="square" lIns="45719" tIns="45719" rIns="45719" bIns="45719" numCol="1" anchor="ctr">
              <a:noAutofit/>
            </a:bodyPr>
            <a:lstStyle/>
            <a:p>
              <a:pPr>
                <a:defRPr>
                  <a:solidFill>
                    <a:srgbClr val="17375E"/>
                  </a:solidFill>
                  <a:latin typeface="Arial"/>
                  <a:ea typeface="Arial"/>
                  <a:cs typeface="Arial"/>
                  <a:sym typeface="Arial"/>
                </a:defRPr>
              </a:pPr>
              <a:endParaRPr/>
            </a:p>
          </p:txBody>
        </p:sp>
        <p:sp>
          <p:nvSpPr>
            <p:cNvPr id="516" name="Arc 11"/>
            <p:cNvSpPr/>
            <p:nvPr/>
          </p:nvSpPr>
          <p:spPr>
            <a:xfrm>
              <a:off x="5839614" y="797297"/>
              <a:ext cx="280992" cy="121178"/>
            </a:xfrm>
            <a:custGeom>
              <a:avLst/>
              <a:gdLst/>
              <a:ahLst/>
              <a:cxnLst>
                <a:cxn ang="0">
                  <a:pos x="wd2" y="hd2"/>
                </a:cxn>
                <a:cxn ang="5400000">
                  <a:pos x="wd2" y="hd2"/>
                </a:cxn>
                <a:cxn ang="10800000">
                  <a:pos x="wd2" y="hd2"/>
                </a:cxn>
                <a:cxn ang="16200000">
                  <a:pos x="wd2" y="hd2"/>
                </a:cxn>
              </a:cxnLst>
              <a:rect l="0" t="0" r="r" b="b"/>
              <a:pathLst>
                <a:path w="21600" h="21600" extrusionOk="0">
                  <a:moveTo>
                    <a:pt x="21598" y="0"/>
                  </a:moveTo>
                  <a:cubicBezTo>
                    <a:pt x="21599" y="105"/>
                    <a:pt x="21600" y="211"/>
                    <a:pt x="21600" y="317"/>
                  </a:cubicBezTo>
                  <a:cubicBezTo>
                    <a:pt x="21600" y="12071"/>
                    <a:pt x="16765" y="21600"/>
                    <a:pt x="10800" y="21600"/>
                  </a:cubicBezTo>
                  <a:cubicBezTo>
                    <a:pt x="4835" y="21600"/>
                    <a:pt x="1" y="12071"/>
                    <a:pt x="1" y="317"/>
                  </a:cubicBezTo>
                  <a:cubicBezTo>
                    <a:pt x="0" y="212"/>
                    <a:pt x="1" y="107"/>
                    <a:pt x="2" y="4"/>
                  </a:cubicBezTo>
                  <a:lnTo>
                    <a:pt x="10800" y="317"/>
                  </a:lnTo>
                  <a:close/>
                </a:path>
              </a:pathLst>
            </a:custGeom>
            <a:solidFill>
              <a:srgbClr val="17375E"/>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7" name="Arc 12"/>
            <p:cNvSpPr/>
            <p:nvPr/>
          </p:nvSpPr>
          <p:spPr>
            <a:xfrm>
              <a:off x="6119017" y="804322"/>
              <a:ext cx="239714" cy="187912"/>
            </a:xfrm>
            <a:custGeom>
              <a:avLst/>
              <a:gdLst/>
              <a:ahLst/>
              <a:cxnLst>
                <a:cxn ang="0">
                  <a:pos x="wd2" y="hd2"/>
                </a:cxn>
                <a:cxn ang="5400000">
                  <a:pos x="wd2" y="hd2"/>
                </a:cxn>
                <a:cxn ang="10800000">
                  <a:pos x="wd2" y="hd2"/>
                </a:cxn>
                <a:cxn ang="16200000">
                  <a:pos x="wd2" y="hd2"/>
                </a:cxn>
              </a:cxnLst>
              <a:rect l="0" t="0" r="r" b="b"/>
              <a:pathLst>
                <a:path w="21600" h="21599" extrusionOk="0">
                  <a:moveTo>
                    <a:pt x="0" y="3795"/>
                  </a:moveTo>
                  <a:cubicBezTo>
                    <a:pt x="2372" y="1366"/>
                    <a:pt x="5602" y="-1"/>
                    <a:pt x="8974" y="0"/>
                  </a:cubicBezTo>
                  <a:cubicBezTo>
                    <a:pt x="15947" y="0"/>
                    <a:pt x="21600" y="5731"/>
                    <a:pt x="21600" y="12802"/>
                  </a:cubicBezTo>
                  <a:cubicBezTo>
                    <a:pt x="21600" y="16073"/>
                    <a:pt x="20364" y="19222"/>
                    <a:pt x="18146" y="21599"/>
                  </a:cubicBezTo>
                  <a:lnTo>
                    <a:pt x="8974" y="12802"/>
                  </a:lnTo>
                  <a:close/>
                </a:path>
              </a:pathLst>
            </a:custGeom>
            <a:solidFill>
              <a:srgbClr val="17375E"/>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nvGrpSpPr>
            <p:cNvPr id="524" name="Group 13"/>
            <p:cNvGrpSpPr/>
            <p:nvPr/>
          </p:nvGrpSpPr>
          <p:grpSpPr>
            <a:xfrm>
              <a:off x="5266533" y="2769474"/>
              <a:ext cx="984252" cy="1945835"/>
              <a:chOff x="0" y="0"/>
              <a:chExt cx="984250" cy="1945833"/>
            </a:xfrm>
          </p:grpSpPr>
          <p:grpSp>
            <p:nvGrpSpPr>
              <p:cNvPr id="522" name="Group 14"/>
              <p:cNvGrpSpPr/>
              <p:nvPr/>
            </p:nvGrpSpPr>
            <p:grpSpPr>
              <a:xfrm>
                <a:off x="0" y="611146"/>
                <a:ext cx="984251" cy="1334688"/>
                <a:chOff x="0" y="0"/>
                <a:chExt cx="984250" cy="1334686"/>
              </a:xfrm>
            </p:grpSpPr>
            <p:sp>
              <p:nvSpPr>
                <p:cNvPr id="518" name="Rectangle 16"/>
                <p:cNvSpPr/>
                <p:nvPr/>
              </p:nvSpPr>
              <p:spPr>
                <a:xfrm>
                  <a:off x="166687" y="0"/>
                  <a:ext cx="657226" cy="270449"/>
                </a:xfrm>
                <a:prstGeom prst="rect">
                  <a:avLst/>
                </a:pr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9" name="Rectangle 17"/>
                <p:cNvSpPr/>
                <p:nvPr/>
              </p:nvSpPr>
              <p:spPr>
                <a:xfrm>
                  <a:off x="0" y="186153"/>
                  <a:ext cx="982663" cy="1148534"/>
                </a:xfrm>
                <a:prstGeom prst="rect">
                  <a:avLst/>
                </a:pr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20" name="Arc 17"/>
                <p:cNvSpPr/>
                <p:nvPr/>
              </p:nvSpPr>
              <p:spPr>
                <a:xfrm>
                  <a:off x="1579" y="3502"/>
                  <a:ext cx="174634" cy="223044"/>
                </a:xfrm>
                <a:custGeom>
                  <a:avLst/>
                  <a:gdLst/>
                  <a:ahLst/>
                  <a:cxnLst>
                    <a:cxn ang="0">
                      <a:pos x="wd2" y="hd2"/>
                    </a:cxn>
                    <a:cxn ang="5400000">
                      <a:pos x="wd2" y="hd2"/>
                    </a:cxn>
                    <a:cxn ang="10800000">
                      <a:pos x="wd2" y="hd2"/>
                    </a:cxn>
                    <a:cxn ang="16200000">
                      <a:pos x="wd2" y="hd2"/>
                    </a:cxn>
                  </a:cxnLst>
                  <a:rect l="0" t="0" r="r" b="b"/>
                  <a:pathLst>
                    <a:path w="21600" h="21600" extrusionOk="0">
                      <a:moveTo>
                        <a:pt x="0" y="21260"/>
                      </a:moveTo>
                      <a:cubicBezTo>
                        <a:pt x="182" y="9689"/>
                        <a:pt x="9446" y="315"/>
                        <a:pt x="21012" y="0"/>
                      </a:cubicBezTo>
                      <a:lnTo>
                        <a:pt x="21600" y="21600"/>
                      </a:lnTo>
                      <a:close/>
                    </a:path>
                  </a:pathLst>
                </a:cu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21" name="Arc 18"/>
                <p:cNvSpPr/>
                <p:nvPr/>
              </p:nvSpPr>
              <p:spPr>
                <a:xfrm>
                  <a:off x="804854" y="3512"/>
                  <a:ext cx="179397" cy="2247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0"/>
                        <a:pt x="21600" y="21600"/>
                      </a:cubicBezTo>
                      <a:lnTo>
                        <a:pt x="1" y="21600"/>
                      </a:lnTo>
                      <a:close/>
                    </a:path>
                  </a:pathLst>
                </a:cu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sp>
            <p:nvSpPr>
              <p:cNvPr id="523" name="Oval 19"/>
              <p:cNvSpPr/>
              <p:nvPr/>
            </p:nvSpPr>
            <p:spPr>
              <a:xfrm>
                <a:off x="225425" y="0"/>
                <a:ext cx="523877" cy="544413"/>
              </a:xfrm>
              <a:prstGeom prst="ellipse">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531" name="Group 20"/>
            <p:cNvGrpSpPr/>
            <p:nvPr/>
          </p:nvGrpSpPr>
          <p:grpSpPr>
            <a:xfrm>
              <a:off x="4237830" y="2228575"/>
              <a:ext cx="992189" cy="1951104"/>
              <a:chOff x="0" y="0"/>
              <a:chExt cx="992187" cy="1951103"/>
            </a:xfrm>
          </p:grpSpPr>
          <p:grpSp>
            <p:nvGrpSpPr>
              <p:cNvPr id="529" name="Group 21"/>
              <p:cNvGrpSpPr/>
              <p:nvPr/>
            </p:nvGrpSpPr>
            <p:grpSpPr>
              <a:xfrm>
                <a:off x="0" y="611146"/>
                <a:ext cx="992188" cy="1339958"/>
                <a:chOff x="0" y="0"/>
                <a:chExt cx="992187" cy="1339956"/>
              </a:xfrm>
            </p:grpSpPr>
            <p:sp>
              <p:nvSpPr>
                <p:cNvPr id="525" name="Rectangle 23"/>
                <p:cNvSpPr/>
                <p:nvPr/>
              </p:nvSpPr>
              <p:spPr>
                <a:xfrm>
                  <a:off x="171450" y="0"/>
                  <a:ext cx="655638" cy="279231"/>
                </a:xfrm>
                <a:prstGeom prst="rect">
                  <a:avLst/>
                </a:prstGeom>
                <a:solidFill>
                  <a:srgbClr val="953735"/>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26" name="Rectangle 24"/>
                <p:cNvSpPr/>
                <p:nvPr/>
              </p:nvSpPr>
              <p:spPr>
                <a:xfrm>
                  <a:off x="0" y="193178"/>
                  <a:ext cx="992188" cy="1146779"/>
                </a:xfrm>
                <a:prstGeom prst="rect">
                  <a:avLst/>
                </a:prstGeom>
                <a:solidFill>
                  <a:srgbClr val="953735"/>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27" name="Arc 24"/>
                <p:cNvSpPr/>
                <p:nvPr/>
              </p:nvSpPr>
              <p:spPr>
                <a:xfrm>
                  <a:off x="3166" y="1756"/>
                  <a:ext cx="177810" cy="228303"/>
                </a:xfrm>
                <a:custGeom>
                  <a:avLst/>
                  <a:gdLst/>
                  <a:ahLst/>
                  <a:cxnLst>
                    <a:cxn ang="0">
                      <a:pos x="wd2" y="hd2"/>
                    </a:cxn>
                    <a:cxn ang="5400000">
                      <a:pos x="wd2" y="hd2"/>
                    </a:cxn>
                    <a:cxn ang="10800000">
                      <a:pos x="wd2" y="hd2"/>
                    </a:cxn>
                    <a:cxn ang="16200000">
                      <a:pos x="wd2" y="hd2"/>
                    </a:cxn>
                  </a:cxnLst>
                  <a:rect l="0" t="0" r="r" b="b"/>
                  <a:pathLst>
                    <a:path w="21600" h="21600" extrusionOk="0">
                      <a:moveTo>
                        <a:pt x="0" y="21268"/>
                      </a:moveTo>
                      <a:cubicBezTo>
                        <a:pt x="179" y="9617"/>
                        <a:pt x="9565" y="207"/>
                        <a:pt x="21216" y="0"/>
                      </a:cubicBezTo>
                      <a:lnTo>
                        <a:pt x="21600" y="21600"/>
                      </a:lnTo>
                      <a:close/>
                    </a:path>
                  </a:pathLst>
                </a:custGeom>
                <a:solidFill>
                  <a:srgbClr val="953735"/>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28" name="Arc 25"/>
                <p:cNvSpPr/>
                <p:nvPr/>
              </p:nvSpPr>
              <p:spPr>
                <a:xfrm>
                  <a:off x="809625" y="10534"/>
                  <a:ext cx="182563" cy="226549"/>
                </a:xfrm>
                <a:custGeom>
                  <a:avLst/>
                  <a:gdLst/>
                  <a:ahLst/>
                  <a:cxnLst>
                    <a:cxn ang="0">
                      <a:pos x="wd2" y="hd2"/>
                    </a:cxn>
                    <a:cxn ang="5400000">
                      <a:pos x="wd2" y="hd2"/>
                    </a:cxn>
                    <a:cxn ang="10800000">
                      <a:pos x="wd2" y="hd2"/>
                    </a:cxn>
                    <a:cxn ang="16200000">
                      <a:pos x="wd2" y="hd2"/>
                    </a:cxn>
                  </a:cxnLst>
                  <a:rect l="0" t="0" r="r" b="b"/>
                  <a:pathLst>
                    <a:path w="21600" h="21599" extrusionOk="0">
                      <a:moveTo>
                        <a:pt x="0" y="3"/>
                      </a:moveTo>
                      <a:cubicBezTo>
                        <a:pt x="124" y="1"/>
                        <a:pt x="248" y="-1"/>
                        <a:pt x="373" y="0"/>
                      </a:cubicBezTo>
                      <a:cubicBezTo>
                        <a:pt x="11967" y="0"/>
                        <a:pt x="21417" y="9464"/>
                        <a:pt x="21600" y="21257"/>
                      </a:cubicBezTo>
                      <a:lnTo>
                        <a:pt x="373" y="21599"/>
                      </a:lnTo>
                      <a:close/>
                    </a:path>
                  </a:pathLst>
                </a:custGeom>
                <a:solidFill>
                  <a:srgbClr val="953735"/>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sp>
            <p:nvSpPr>
              <p:cNvPr id="530" name="Oval 26"/>
              <p:cNvSpPr/>
              <p:nvPr/>
            </p:nvSpPr>
            <p:spPr>
              <a:xfrm>
                <a:off x="230187" y="-1"/>
                <a:ext cx="527051" cy="551437"/>
              </a:xfrm>
              <a:prstGeom prst="ellipse">
                <a:avLst/>
              </a:prstGeom>
              <a:solidFill>
                <a:srgbClr val="008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538" name="Group 27"/>
            <p:cNvGrpSpPr/>
            <p:nvPr/>
          </p:nvGrpSpPr>
          <p:grpSpPr>
            <a:xfrm>
              <a:off x="1248567" y="2228575"/>
              <a:ext cx="984251" cy="1951104"/>
              <a:chOff x="0" y="0"/>
              <a:chExt cx="984250" cy="1951103"/>
            </a:xfrm>
          </p:grpSpPr>
          <p:grpSp>
            <p:nvGrpSpPr>
              <p:cNvPr id="536" name="Group 28"/>
              <p:cNvGrpSpPr/>
              <p:nvPr/>
            </p:nvGrpSpPr>
            <p:grpSpPr>
              <a:xfrm>
                <a:off x="0" y="611146"/>
                <a:ext cx="984250" cy="1339958"/>
                <a:chOff x="0" y="0"/>
                <a:chExt cx="984250" cy="1339956"/>
              </a:xfrm>
            </p:grpSpPr>
            <p:sp>
              <p:nvSpPr>
                <p:cNvPr id="532" name="Rectangle 30"/>
                <p:cNvSpPr/>
                <p:nvPr/>
              </p:nvSpPr>
              <p:spPr>
                <a:xfrm>
                  <a:off x="169862" y="0"/>
                  <a:ext cx="655638" cy="279231"/>
                </a:xfrm>
                <a:prstGeom prst="rect">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33" name="Rectangle 31"/>
                <p:cNvSpPr/>
                <p:nvPr/>
              </p:nvSpPr>
              <p:spPr>
                <a:xfrm>
                  <a:off x="0" y="193178"/>
                  <a:ext cx="984250" cy="1146779"/>
                </a:xfrm>
                <a:prstGeom prst="rect">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34" name="Arc 31"/>
                <p:cNvSpPr/>
                <p:nvPr/>
              </p:nvSpPr>
              <p:spPr>
                <a:xfrm>
                  <a:off x="3166" y="1756"/>
                  <a:ext cx="177810" cy="228303"/>
                </a:xfrm>
                <a:custGeom>
                  <a:avLst/>
                  <a:gdLst/>
                  <a:ahLst/>
                  <a:cxnLst>
                    <a:cxn ang="0">
                      <a:pos x="wd2" y="hd2"/>
                    </a:cxn>
                    <a:cxn ang="5400000">
                      <a:pos x="wd2" y="hd2"/>
                    </a:cxn>
                    <a:cxn ang="10800000">
                      <a:pos x="wd2" y="hd2"/>
                    </a:cxn>
                    <a:cxn ang="16200000">
                      <a:pos x="wd2" y="hd2"/>
                    </a:cxn>
                  </a:cxnLst>
                  <a:rect l="0" t="0" r="r" b="b"/>
                  <a:pathLst>
                    <a:path w="21600" h="21600" extrusionOk="0">
                      <a:moveTo>
                        <a:pt x="0" y="21268"/>
                      </a:moveTo>
                      <a:cubicBezTo>
                        <a:pt x="179" y="9617"/>
                        <a:pt x="9565" y="207"/>
                        <a:pt x="21216" y="0"/>
                      </a:cubicBezTo>
                      <a:lnTo>
                        <a:pt x="21600" y="21600"/>
                      </a:lnTo>
                      <a:close/>
                    </a:path>
                  </a:pathLst>
                </a:cu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35" name="Arc 32"/>
                <p:cNvSpPr/>
                <p:nvPr/>
              </p:nvSpPr>
              <p:spPr>
                <a:xfrm>
                  <a:off x="804854" y="10537"/>
                  <a:ext cx="177809" cy="2265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798" y="0"/>
                        <a:pt x="21414" y="9464"/>
                        <a:pt x="21600" y="21258"/>
                      </a:cubicBezTo>
                      <a:lnTo>
                        <a:pt x="1" y="21600"/>
                      </a:lnTo>
                      <a:close/>
                    </a:path>
                  </a:pathLst>
                </a:cu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sp>
            <p:nvSpPr>
              <p:cNvPr id="537" name="Oval 33"/>
              <p:cNvSpPr/>
              <p:nvPr/>
            </p:nvSpPr>
            <p:spPr>
              <a:xfrm>
                <a:off x="230187" y="-1"/>
                <a:ext cx="525463" cy="551437"/>
              </a:xfrm>
              <a:prstGeom prst="ellipse">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545" name="Group 34"/>
            <p:cNvGrpSpPr/>
            <p:nvPr/>
          </p:nvGrpSpPr>
          <p:grpSpPr>
            <a:xfrm>
              <a:off x="192880" y="2769474"/>
              <a:ext cx="984251" cy="1945835"/>
              <a:chOff x="0" y="0"/>
              <a:chExt cx="984250" cy="1945833"/>
            </a:xfrm>
          </p:grpSpPr>
          <p:sp>
            <p:nvSpPr>
              <p:cNvPr id="539" name="Oval 35"/>
              <p:cNvSpPr/>
              <p:nvPr/>
            </p:nvSpPr>
            <p:spPr>
              <a:xfrm>
                <a:off x="228599" y="0"/>
                <a:ext cx="525464" cy="544413"/>
              </a:xfrm>
              <a:prstGeom prst="ellipse">
                <a:avLst/>
              </a:prstGeom>
              <a:solidFill>
                <a:srgbClr val="008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nvGrpSpPr>
              <p:cNvPr id="544" name="Group 36"/>
              <p:cNvGrpSpPr/>
              <p:nvPr/>
            </p:nvGrpSpPr>
            <p:grpSpPr>
              <a:xfrm>
                <a:off x="0" y="611146"/>
                <a:ext cx="984250" cy="1334688"/>
                <a:chOff x="0" y="0"/>
                <a:chExt cx="984250" cy="1334686"/>
              </a:xfrm>
            </p:grpSpPr>
            <p:sp>
              <p:nvSpPr>
                <p:cNvPr id="540" name="Rectangle 37"/>
                <p:cNvSpPr/>
                <p:nvPr/>
              </p:nvSpPr>
              <p:spPr>
                <a:xfrm>
                  <a:off x="171449" y="0"/>
                  <a:ext cx="655639" cy="270449"/>
                </a:xfrm>
                <a:prstGeom prst="rect">
                  <a:avLst/>
                </a:prstGeom>
                <a:solidFill>
                  <a:srgbClr val="008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1" name="Rectangle 38"/>
                <p:cNvSpPr/>
                <p:nvPr/>
              </p:nvSpPr>
              <p:spPr>
                <a:xfrm>
                  <a:off x="0" y="186153"/>
                  <a:ext cx="984250" cy="1148534"/>
                </a:xfrm>
                <a:prstGeom prst="rect">
                  <a:avLst/>
                </a:prstGeom>
                <a:solidFill>
                  <a:srgbClr val="008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2" name="Arc 39"/>
                <p:cNvSpPr/>
                <p:nvPr/>
              </p:nvSpPr>
              <p:spPr>
                <a:xfrm>
                  <a:off x="1579" y="3512"/>
                  <a:ext cx="177809" cy="223034"/>
                </a:xfrm>
                <a:custGeom>
                  <a:avLst/>
                  <a:gdLst/>
                  <a:ahLst/>
                  <a:cxnLst>
                    <a:cxn ang="0">
                      <a:pos x="wd2" y="hd2"/>
                    </a:cxn>
                    <a:cxn ang="5400000">
                      <a:pos x="wd2" y="hd2"/>
                    </a:cxn>
                    <a:cxn ang="10800000">
                      <a:pos x="wd2" y="hd2"/>
                    </a:cxn>
                    <a:cxn ang="16200000">
                      <a:pos x="wd2" y="hd2"/>
                    </a:cxn>
                  </a:cxnLst>
                  <a:rect l="0" t="0" r="r" b="b"/>
                  <a:pathLst>
                    <a:path w="21600" h="21600" extrusionOk="0">
                      <a:moveTo>
                        <a:pt x="0" y="21260"/>
                      </a:moveTo>
                      <a:cubicBezTo>
                        <a:pt x="183" y="9612"/>
                        <a:pt x="9568" y="207"/>
                        <a:pt x="21216" y="0"/>
                      </a:cubicBezTo>
                      <a:lnTo>
                        <a:pt x="21600" y="21600"/>
                      </a:lnTo>
                      <a:close/>
                    </a:path>
                  </a:pathLst>
                </a:custGeom>
                <a:solidFill>
                  <a:srgbClr val="008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3" name="Arc 40"/>
                <p:cNvSpPr/>
                <p:nvPr/>
              </p:nvSpPr>
              <p:spPr>
                <a:xfrm>
                  <a:off x="803275" y="3501"/>
                  <a:ext cx="179388" cy="224801"/>
                </a:xfrm>
                <a:custGeom>
                  <a:avLst/>
                  <a:gdLst/>
                  <a:ahLst/>
                  <a:cxnLst>
                    <a:cxn ang="0">
                      <a:pos x="wd2" y="hd2"/>
                    </a:cxn>
                    <a:cxn ang="5400000">
                      <a:pos x="wd2" y="hd2"/>
                    </a:cxn>
                    <a:cxn ang="10800000">
                      <a:pos x="wd2" y="hd2"/>
                    </a:cxn>
                    <a:cxn ang="16200000">
                      <a:pos x="wd2" y="hd2"/>
                    </a:cxn>
                  </a:cxnLst>
                  <a:rect l="0" t="0" r="r" b="b"/>
                  <a:pathLst>
                    <a:path w="21600" h="21600" extrusionOk="0">
                      <a:moveTo>
                        <a:pt x="191" y="0"/>
                      </a:moveTo>
                      <a:cubicBezTo>
                        <a:pt x="12045" y="105"/>
                        <a:pt x="21600" y="9745"/>
                        <a:pt x="21600" y="21600"/>
                      </a:cubicBezTo>
                      <a:lnTo>
                        <a:pt x="0" y="21600"/>
                      </a:lnTo>
                      <a:close/>
                    </a:path>
                  </a:pathLst>
                </a:custGeom>
                <a:solidFill>
                  <a:srgbClr val="008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sp>
          <p:nvSpPr>
            <p:cNvPr id="546" name="Freeform 41"/>
            <p:cNvSpPr/>
            <p:nvPr/>
          </p:nvSpPr>
          <p:spPr>
            <a:xfrm>
              <a:off x="118267" y="2794061"/>
              <a:ext cx="6170613" cy="19194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702" y="0"/>
                  </a:lnTo>
                  <a:lnTo>
                    <a:pt x="13581" y="0"/>
                  </a:lnTo>
                  <a:lnTo>
                    <a:pt x="21600" y="21600"/>
                  </a:lnTo>
                  <a:lnTo>
                    <a:pt x="0" y="21600"/>
                  </a:lnTo>
                </a:path>
              </a:pathLst>
            </a:custGeom>
            <a:solidFill>
              <a:srgbClr val="80808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nvGrpSpPr>
            <p:cNvPr id="553" name="Group 42"/>
            <p:cNvGrpSpPr/>
            <p:nvPr/>
          </p:nvGrpSpPr>
          <p:grpSpPr>
            <a:xfrm>
              <a:off x="3175794" y="2955628"/>
              <a:ext cx="1225541" cy="1987983"/>
              <a:chOff x="0" y="0"/>
              <a:chExt cx="1225540" cy="1987981"/>
            </a:xfrm>
          </p:grpSpPr>
          <p:sp>
            <p:nvSpPr>
              <p:cNvPr id="547" name="Oval 43"/>
              <p:cNvSpPr/>
              <p:nvPr/>
            </p:nvSpPr>
            <p:spPr>
              <a:xfrm>
                <a:off x="282575" y="0"/>
                <a:ext cx="647701" cy="663833"/>
              </a:xfrm>
              <a:prstGeom prst="ellipse">
                <a:avLst/>
              </a:prstGeom>
              <a:solidFill>
                <a:srgbClr val="008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nvGrpSpPr>
              <p:cNvPr id="552" name="Group 44"/>
              <p:cNvGrpSpPr/>
              <p:nvPr/>
            </p:nvGrpSpPr>
            <p:grpSpPr>
              <a:xfrm>
                <a:off x="0" y="737590"/>
                <a:ext cx="1225541" cy="1250392"/>
                <a:chOff x="0" y="0"/>
                <a:chExt cx="1225540" cy="1250390"/>
              </a:xfrm>
            </p:grpSpPr>
            <p:sp>
              <p:nvSpPr>
                <p:cNvPr id="548" name="Rectangle 45"/>
                <p:cNvSpPr/>
                <p:nvPr/>
              </p:nvSpPr>
              <p:spPr>
                <a:xfrm>
                  <a:off x="204787" y="3512"/>
                  <a:ext cx="806451" cy="331916"/>
                </a:xfrm>
                <a:prstGeom prst="rect">
                  <a:avLst/>
                </a:pr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9" name="Rectangle 46"/>
                <p:cNvSpPr/>
                <p:nvPr/>
              </p:nvSpPr>
              <p:spPr>
                <a:xfrm>
                  <a:off x="3175" y="238838"/>
                  <a:ext cx="1220788" cy="1011553"/>
                </a:xfrm>
                <a:prstGeom prst="rect">
                  <a:avLst/>
                </a:pr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50" name="Arc 47"/>
                <p:cNvSpPr/>
                <p:nvPr/>
              </p:nvSpPr>
              <p:spPr>
                <a:xfrm>
                  <a:off x="0" y="5268"/>
                  <a:ext cx="222251" cy="2722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790"/>
                        <a:pt x="9482" y="169"/>
                        <a:pt x="21290" y="0"/>
                      </a:cubicBezTo>
                      <a:lnTo>
                        <a:pt x="21600" y="21600"/>
                      </a:lnTo>
                      <a:close/>
                    </a:path>
                  </a:pathLst>
                </a:cu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51" name="Arc 48"/>
                <p:cNvSpPr/>
                <p:nvPr/>
              </p:nvSpPr>
              <p:spPr>
                <a:xfrm>
                  <a:off x="1004878" y="0"/>
                  <a:ext cx="220663" cy="27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876" y="0"/>
                        <a:pt x="21524" y="9586"/>
                        <a:pt x="21600" y="21461"/>
                      </a:cubicBezTo>
                      <a:lnTo>
                        <a:pt x="1" y="21600"/>
                      </a:lnTo>
                      <a:close/>
                    </a:path>
                  </a:pathLst>
                </a:cu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grpSp>
          <p:nvGrpSpPr>
            <p:cNvPr id="560" name="Group 49"/>
            <p:cNvGrpSpPr/>
            <p:nvPr/>
          </p:nvGrpSpPr>
          <p:grpSpPr>
            <a:xfrm>
              <a:off x="1885155" y="2939823"/>
              <a:ext cx="1225551" cy="1987983"/>
              <a:chOff x="0" y="0"/>
              <a:chExt cx="1225550" cy="1987981"/>
            </a:xfrm>
          </p:grpSpPr>
          <p:sp>
            <p:nvSpPr>
              <p:cNvPr id="554" name="Oval 50"/>
              <p:cNvSpPr/>
              <p:nvPr/>
            </p:nvSpPr>
            <p:spPr>
              <a:xfrm>
                <a:off x="287337" y="0"/>
                <a:ext cx="641351" cy="662077"/>
              </a:xfrm>
              <a:prstGeom prst="ellipse">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nvGrpSpPr>
              <p:cNvPr id="559" name="Group 51"/>
              <p:cNvGrpSpPr/>
              <p:nvPr/>
            </p:nvGrpSpPr>
            <p:grpSpPr>
              <a:xfrm>
                <a:off x="0" y="739346"/>
                <a:ext cx="1225551" cy="1248636"/>
                <a:chOff x="0" y="0"/>
                <a:chExt cx="1225549" cy="1248634"/>
              </a:xfrm>
            </p:grpSpPr>
            <p:sp>
              <p:nvSpPr>
                <p:cNvPr id="555" name="Rectangle 52"/>
                <p:cNvSpPr/>
                <p:nvPr/>
              </p:nvSpPr>
              <p:spPr>
                <a:xfrm>
                  <a:off x="211137" y="-1"/>
                  <a:ext cx="800101" cy="328405"/>
                </a:xfrm>
                <a:prstGeom prst="rect">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56" name="Rectangle 53"/>
                <p:cNvSpPr/>
                <p:nvPr/>
              </p:nvSpPr>
              <p:spPr>
                <a:xfrm>
                  <a:off x="3174" y="230057"/>
                  <a:ext cx="1220789" cy="1018578"/>
                </a:xfrm>
                <a:prstGeom prst="rect">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57" name="Arc 54"/>
                <p:cNvSpPr/>
                <p:nvPr/>
              </p:nvSpPr>
              <p:spPr>
                <a:xfrm>
                  <a:off x="0" y="1743"/>
                  <a:ext cx="219075" cy="2704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731"/>
                        <a:pt x="9575" y="86"/>
                        <a:pt x="21442" y="0"/>
                      </a:cubicBezTo>
                      <a:lnTo>
                        <a:pt x="21600" y="21600"/>
                      </a:lnTo>
                      <a:close/>
                    </a:path>
                  </a:pathLst>
                </a:cu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58" name="Arc 55"/>
                <p:cNvSpPr/>
                <p:nvPr/>
              </p:nvSpPr>
              <p:spPr>
                <a:xfrm>
                  <a:off x="1003289" y="1750"/>
                  <a:ext cx="222262" cy="270457"/>
                </a:xfrm>
                <a:custGeom>
                  <a:avLst/>
                  <a:gdLst/>
                  <a:ahLst/>
                  <a:cxnLst>
                    <a:cxn ang="0">
                      <a:pos x="wd2" y="hd2"/>
                    </a:cxn>
                    <a:cxn ang="5400000">
                      <a:pos x="wd2" y="hd2"/>
                    </a:cxn>
                    <a:cxn ang="10800000">
                      <a:pos x="wd2" y="hd2"/>
                    </a:cxn>
                    <a:cxn ang="16200000">
                      <a:pos x="wd2" y="hd2"/>
                    </a:cxn>
                  </a:cxnLst>
                  <a:rect l="0" t="0" r="r" b="b"/>
                  <a:pathLst>
                    <a:path w="21600" h="21599" extrusionOk="0">
                      <a:moveTo>
                        <a:pt x="0" y="0"/>
                      </a:moveTo>
                      <a:cubicBezTo>
                        <a:pt x="52" y="0"/>
                        <a:pt x="103" y="-1"/>
                        <a:pt x="156" y="0"/>
                      </a:cubicBezTo>
                      <a:cubicBezTo>
                        <a:pt x="11999" y="0"/>
                        <a:pt x="21600" y="9670"/>
                        <a:pt x="21600" y="21599"/>
                      </a:cubicBezTo>
                      <a:lnTo>
                        <a:pt x="156" y="21599"/>
                      </a:lnTo>
                      <a:close/>
                    </a:path>
                  </a:pathLst>
                </a:cu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grpSp>
          <p:nvGrpSpPr>
            <p:cNvPr id="567" name="Group 56"/>
            <p:cNvGrpSpPr/>
            <p:nvPr/>
          </p:nvGrpSpPr>
          <p:grpSpPr>
            <a:xfrm>
              <a:off x="1885155" y="2950360"/>
              <a:ext cx="1225551" cy="1987983"/>
              <a:chOff x="0" y="0"/>
              <a:chExt cx="1225550" cy="1987981"/>
            </a:xfrm>
          </p:grpSpPr>
          <p:sp>
            <p:nvSpPr>
              <p:cNvPr id="561" name="Oval 57"/>
              <p:cNvSpPr/>
              <p:nvPr/>
            </p:nvSpPr>
            <p:spPr>
              <a:xfrm>
                <a:off x="287337" y="0"/>
                <a:ext cx="641351" cy="662077"/>
              </a:xfrm>
              <a:prstGeom prst="ellipse">
                <a:avLst/>
              </a:prstGeom>
              <a:solidFill>
                <a:srgbClr val="00808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nvGrpSpPr>
              <p:cNvPr id="566" name="Group 58"/>
              <p:cNvGrpSpPr/>
              <p:nvPr/>
            </p:nvGrpSpPr>
            <p:grpSpPr>
              <a:xfrm>
                <a:off x="0" y="739346"/>
                <a:ext cx="1225551" cy="1248636"/>
                <a:chOff x="0" y="0"/>
                <a:chExt cx="1225549" cy="1248634"/>
              </a:xfrm>
            </p:grpSpPr>
            <p:sp>
              <p:nvSpPr>
                <p:cNvPr id="562" name="Rectangle 59"/>
                <p:cNvSpPr/>
                <p:nvPr/>
              </p:nvSpPr>
              <p:spPr>
                <a:xfrm>
                  <a:off x="211137" y="-1"/>
                  <a:ext cx="800101" cy="328405"/>
                </a:xfrm>
                <a:prstGeom prst="rect">
                  <a:avLst/>
                </a:pr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3" name="Rectangle 60"/>
                <p:cNvSpPr/>
                <p:nvPr/>
              </p:nvSpPr>
              <p:spPr>
                <a:xfrm>
                  <a:off x="3174" y="230057"/>
                  <a:ext cx="1220789" cy="1018578"/>
                </a:xfrm>
                <a:prstGeom prst="rect">
                  <a:avLst/>
                </a:pr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4" name="Arc 61"/>
                <p:cNvSpPr/>
                <p:nvPr/>
              </p:nvSpPr>
              <p:spPr>
                <a:xfrm>
                  <a:off x="0" y="1743"/>
                  <a:ext cx="219075" cy="2704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731"/>
                        <a:pt x="9575" y="86"/>
                        <a:pt x="21442" y="0"/>
                      </a:cubicBezTo>
                      <a:lnTo>
                        <a:pt x="21600" y="21600"/>
                      </a:lnTo>
                      <a:close/>
                    </a:path>
                  </a:pathLst>
                </a:cu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5" name="Arc 62"/>
                <p:cNvSpPr/>
                <p:nvPr/>
              </p:nvSpPr>
              <p:spPr>
                <a:xfrm>
                  <a:off x="1003289" y="1750"/>
                  <a:ext cx="222262" cy="270457"/>
                </a:xfrm>
                <a:custGeom>
                  <a:avLst/>
                  <a:gdLst/>
                  <a:ahLst/>
                  <a:cxnLst>
                    <a:cxn ang="0">
                      <a:pos x="wd2" y="hd2"/>
                    </a:cxn>
                    <a:cxn ang="5400000">
                      <a:pos x="wd2" y="hd2"/>
                    </a:cxn>
                    <a:cxn ang="10800000">
                      <a:pos x="wd2" y="hd2"/>
                    </a:cxn>
                    <a:cxn ang="16200000">
                      <a:pos x="wd2" y="hd2"/>
                    </a:cxn>
                  </a:cxnLst>
                  <a:rect l="0" t="0" r="r" b="b"/>
                  <a:pathLst>
                    <a:path w="21600" h="21599" extrusionOk="0">
                      <a:moveTo>
                        <a:pt x="0" y="0"/>
                      </a:moveTo>
                      <a:cubicBezTo>
                        <a:pt x="52" y="0"/>
                        <a:pt x="103" y="-1"/>
                        <a:pt x="156" y="0"/>
                      </a:cubicBezTo>
                      <a:cubicBezTo>
                        <a:pt x="11999" y="0"/>
                        <a:pt x="21600" y="9670"/>
                        <a:pt x="21600" y="21599"/>
                      </a:cubicBezTo>
                      <a:lnTo>
                        <a:pt x="156" y="21599"/>
                      </a:lnTo>
                      <a:close/>
                    </a:path>
                  </a:pathLst>
                </a:custGeom>
                <a:solidFill>
                  <a:srgbClr val="000000"/>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sp>
          <p:nvSpPr>
            <p:cNvPr id="568" name="TextBox 63"/>
            <p:cNvSpPr txBox="1"/>
            <p:nvPr/>
          </p:nvSpPr>
          <p:spPr>
            <a:xfrm>
              <a:off x="118266" y="496545"/>
              <a:ext cx="4392614" cy="98649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ctr">
                <a:defRPr u="sng">
                  <a:latin typeface="Arial"/>
                  <a:ea typeface="Arial"/>
                  <a:cs typeface="Arial"/>
                  <a:sym typeface="Arial"/>
                </a:defRPr>
              </a:pPr>
              <a:r>
                <a:t>Social Media Mining</a:t>
              </a:r>
            </a:p>
            <a:p>
              <a:pPr algn="ctr">
                <a:defRPr sz="1400">
                  <a:latin typeface="Arial"/>
                  <a:ea typeface="Arial"/>
                  <a:cs typeface="Arial"/>
                  <a:sym typeface="Arial"/>
                </a:defRPr>
              </a:pPr>
              <a:r>
                <a:t>Situational Awareness</a:t>
              </a:r>
            </a:p>
            <a:p>
              <a:pPr algn="ctr">
                <a:defRPr sz="1400">
                  <a:latin typeface="Arial"/>
                  <a:ea typeface="Arial"/>
                  <a:cs typeface="Arial"/>
                  <a:sym typeface="Arial"/>
                </a:defRPr>
              </a:pPr>
              <a:r>
                <a:t>Sense Making</a:t>
              </a:r>
            </a:p>
          </p:txBody>
        </p:sp>
      </p:grpSp>
      <p:sp>
        <p:nvSpPr>
          <p:cNvPr id="570" name="Title 1"/>
          <p:cNvSpPr txBox="1"/>
          <p:nvPr/>
        </p:nvSpPr>
        <p:spPr>
          <a:xfrm>
            <a:off x="-1" y="365125"/>
            <a:ext cx="9144001" cy="49784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2800" cap="all"/>
            </a:lvl1pPr>
          </a:lstStyle>
          <a:p>
            <a:r>
              <a:t>DEmo</a:t>
            </a:r>
          </a:p>
        </p:txBody>
      </p:sp>
      <p:sp>
        <p:nvSpPr>
          <p:cNvPr id="571" name="Date Placeholder 3"/>
          <p:cNvSpPr txBox="1"/>
          <p:nvPr/>
        </p:nvSpPr>
        <p:spPr>
          <a:xfrm>
            <a:off x="457200" y="6404292"/>
            <a:ext cx="2133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1200">
                <a:solidFill>
                  <a:srgbClr val="898989"/>
                </a:solidFill>
              </a:defRPr>
            </a:lvl1pPr>
          </a:lstStyle>
          <a:p>
            <a:r>
              <a:t>October 1, 2018</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Footer Placeholder 4"/>
          <p:cNvSpPr txBox="1"/>
          <p:nvPr/>
        </p:nvSpPr>
        <p:spPr>
          <a:xfrm>
            <a:off x="3124200" y="6404292"/>
            <a:ext cx="2895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a:defRPr sz="1200">
                <a:solidFill>
                  <a:srgbClr val="888888"/>
                </a:solidFill>
              </a:defRPr>
            </a:lvl1pPr>
          </a:lstStyle>
          <a:p>
            <a:r>
              <a:t>Recceplex Machines</a:t>
            </a:r>
          </a:p>
        </p:txBody>
      </p:sp>
      <p:sp>
        <p:nvSpPr>
          <p:cNvPr id="642" name="Rectangle 2"/>
          <p:cNvSpPr txBox="1">
            <a:spLocks noGrp="1"/>
          </p:cNvSpPr>
          <p:nvPr>
            <p:ph type="title"/>
          </p:nvPr>
        </p:nvSpPr>
        <p:spPr>
          <a:xfrm>
            <a:off x="0" y="23873"/>
            <a:ext cx="9144000" cy="820617"/>
          </a:xfrm>
          <a:prstGeom prst="rect">
            <a:avLst/>
          </a:prstGeom>
        </p:spPr>
        <p:txBody>
          <a:bodyPr/>
          <a:lstStyle>
            <a:lvl1pPr>
              <a:defRPr sz="3600"/>
            </a:lvl1pPr>
          </a:lstStyle>
          <a:p>
            <a:r>
              <a:t>        Image Datasets for Training</a:t>
            </a:r>
          </a:p>
        </p:txBody>
      </p:sp>
      <p:sp>
        <p:nvSpPr>
          <p:cNvPr id="643" name="Rectangle 3"/>
          <p:cNvSpPr txBox="1">
            <a:spLocks noGrp="1"/>
          </p:cNvSpPr>
          <p:nvPr>
            <p:ph type="body" idx="1"/>
          </p:nvPr>
        </p:nvSpPr>
        <p:spPr>
          <a:xfrm>
            <a:off x="381000" y="1325680"/>
            <a:ext cx="8763000" cy="5043371"/>
          </a:xfrm>
          <a:prstGeom prst="rect">
            <a:avLst/>
          </a:prstGeom>
        </p:spPr>
        <p:txBody>
          <a:bodyPr/>
          <a:lstStyle/>
          <a:p>
            <a:pPr marL="113506" indent="-113506" defTabSz="297179">
              <a:spcBef>
                <a:spcPts val="300"/>
              </a:spcBef>
              <a:defRPr sz="1560"/>
            </a:pPr>
            <a:r>
              <a:t>People Datasets</a:t>
            </a:r>
          </a:p>
          <a:p>
            <a:pPr marL="410686" lvl="1" indent="-113506" defTabSz="297179">
              <a:spcBef>
                <a:spcPts val="300"/>
              </a:spcBef>
              <a:buChar char="•"/>
              <a:defRPr sz="1560"/>
            </a:pPr>
            <a:r>
              <a:rPr u="sng">
                <a:solidFill>
                  <a:srgbClr val="0000FF"/>
                </a:solidFill>
                <a:uFill>
                  <a:solidFill>
                    <a:srgbClr val="0000FF"/>
                  </a:solidFill>
                </a:uFill>
                <a:hlinkClick r:id="rId2"/>
              </a:rPr>
              <a:t>http://www-old.emt.tugraz.at/~pinz/data/GRAZ_01/</a:t>
            </a:r>
            <a:r>
              <a:t> </a:t>
            </a:r>
          </a:p>
          <a:p>
            <a:pPr marL="410686" lvl="1" indent="-113506" defTabSz="297179">
              <a:spcBef>
                <a:spcPts val="300"/>
              </a:spcBef>
              <a:buChar char="•"/>
              <a:defRPr sz="1560"/>
            </a:pPr>
            <a:r>
              <a:rPr u="sng">
                <a:solidFill>
                  <a:srgbClr val="0000FF"/>
                </a:solidFill>
                <a:uFill>
                  <a:solidFill>
                    <a:srgbClr val="0000FF"/>
                  </a:solidFill>
                </a:uFill>
                <a:hlinkClick r:id="rId3"/>
              </a:rPr>
              <a:t>http://pascal.inrialpes.fr/data/human/</a:t>
            </a:r>
            <a:r>
              <a:t> </a:t>
            </a:r>
          </a:p>
          <a:p>
            <a:pPr marL="410686" lvl="1" indent="-113506" defTabSz="297179">
              <a:spcBef>
                <a:spcPts val="300"/>
              </a:spcBef>
              <a:buChar char="•"/>
              <a:defRPr sz="1560"/>
            </a:pPr>
            <a:r>
              <a:rPr u="sng">
                <a:solidFill>
                  <a:srgbClr val="0000FF"/>
                </a:solidFill>
                <a:uFill>
                  <a:solidFill>
                    <a:srgbClr val="0000FF"/>
                  </a:solidFill>
                </a:uFill>
                <a:hlinkClick r:id="rId4"/>
              </a:rPr>
              <a:t>http://homepages.inf.ed.ac.uk/rbf/CVonline/Imagedbase.htm</a:t>
            </a:r>
            <a:r>
              <a:t> </a:t>
            </a:r>
          </a:p>
          <a:p>
            <a:pPr marL="410686" lvl="1" indent="-113506" defTabSz="297179">
              <a:spcBef>
                <a:spcPts val="300"/>
              </a:spcBef>
              <a:buChar char="•"/>
              <a:defRPr sz="1560"/>
            </a:pPr>
            <a:r>
              <a:rPr u="sng">
                <a:solidFill>
                  <a:srgbClr val="0000FF"/>
                </a:solidFill>
                <a:uFill>
                  <a:solidFill>
                    <a:srgbClr val="0000FF"/>
                  </a:solidFill>
                </a:uFill>
                <a:hlinkClick r:id="rId4"/>
              </a:rPr>
              <a:t>http://homepages.inf.ed.ac.uk/rbf/CVonline/Imagedbase.htm#surveillance</a:t>
            </a:r>
            <a:r>
              <a:t> </a:t>
            </a:r>
          </a:p>
          <a:p>
            <a:pPr marL="410686" lvl="1" indent="-113506" defTabSz="297179">
              <a:spcBef>
                <a:spcPts val="300"/>
              </a:spcBef>
              <a:buChar char="•"/>
              <a:defRPr sz="1560"/>
            </a:pPr>
            <a:r>
              <a:rPr u="sng">
                <a:solidFill>
                  <a:srgbClr val="0000FF"/>
                </a:solidFill>
                <a:uFill>
                  <a:solidFill>
                    <a:srgbClr val="0000FF"/>
                  </a:solidFill>
                </a:uFill>
                <a:hlinkClick r:id="rId5"/>
              </a:rPr>
              <a:t>https://storage.googleapis.com/openimages/web/index.html</a:t>
            </a:r>
            <a:r>
              <a:t> </a:t>
            </a:r>
          </a:p>
          <a:p>
            <a:pPr marL="410686" lvl="1" indent="-113506" defTabSz="297179">
              <a:spcBef>
                <a:spcPts val="300"/>
              </a:spcBef>
              <a:buChar char="•"/>
              <a:defRPr sz="1560"/>
            </a:pPr>
            <a:r>
              <a:rPr u="sng">
                <a:solidFill>
                  <a:srgbClr val="0000FF"/>
                </a:solidFill>
                <a:uFill>
                  <a:solidFill>
                    <a:srgbClr val="0000FF"/>
                  </a:solidFill>
                </a:uFill>
                <a:hlinkClick r:id="rId6"/>
              </a:rPr>
              <a:t>http://chenlab.ece.cornell.edu/people/Andy/ImagesOfGroups.html</a:t>
            </a:r>
            <a:r>
              <a:t> </a:t>
            </a:r>
          </a:p>
          <a:p>
            <a:pPr marL="410686" lvl="1" indent="-113506" defTabSz="297179">
              <a:spcBef>
                <a:spcPts val="300"/>
              </a:spcBef>
              <a:buChar char="•"/>
              <a:defRPr sz="1560"/>
            </a:pPr>
            <a:r>
              <a:rPr u="sng">
                <a:solidFill>
                  <a:srgbClr val="0000FF"/>
                </a:solidFill>
                <a:uFill>
                  <a:solidFill>
                    <a:srgbClr val="0000FF"/>
                  </a:solidFill>
                </a:uFill>
                <a:hlinkClick r:id="rId7"/>
              </a:rPr>
              <a:t>http://scikit-learn.org/stable/modules/generated/</a:t>
            </a:r>
            <a:r>
              <a:t> </a:t>
            </a:r>
          </a:p>
          <a:p>
            <a:pPr marL="707866" lvl="2" indent="-113506" defTabSz="297179">
              <a:spcBef>
                <a:spcPts val="300"/>
              </a:spcBef>
              <a:defRPr sz="1560"/>
            </a:pPr>
            <a:r>
              <a:t>(In Python -&gt;) sklearn.datasets.fetch_lfw_people.html </a:t>
            </a:r>
          </a:p>
          <a:p>
            <a:pPr marL="410686" lvl="1" indent="-113506" defTabSz="297179">
              <a:spcBef>
                <a:spcPts val="300"/>
              </a:spcBef>
              <a:buChar char="•"/>
              <a:defRPr sz="1560"/>
            </a:pPr>
            <a:r>
              <a:rPr u="sng">
                <a:solidFill>
                  <a:srgbClr val="0000FF"/>
                </a:solidFill>
                <a:uFill>
                  <a:solidFill>
                    <a:srgbClr val="0000FF"/>
                  </a:solidFill>
                </a:uFill>
                <a:hlinkClick r:id="rId8"/>
              </a:rPr>
              <a:t>https://www.cs.toronto.edu/~kriz/cifar.html</a:t>
            </a:r>
            <a:r>
              <a:t> </a:t>
            </a:r>
          </a:p>
          <a:p>
            <a:pPr marL="410686" lvl="1" indent="-113506" defTabSz="297179">
              <a:spcBef>
                <a:spcPts val="300"/>
              </a:spcBef>
              <a:buChar char="•"/>
              <a:defRPr sz="1560"/>
            </a:pPr>
            <a:r>
              <a:rPr u="sng">
                <a:solidFill>
                  <a:srgbClr val="0000FF"/>
                </a:solidFill>
                <a:uFill>
                  <a:solidFill>
                    <a:srgbClr val="0000FF"/>
                  </a:solidFill>
                </a:uFill>
                <a:hlinkClick r:id="rId9"/>
              </a:rPr>
              <a:t>https://www.kaggle.com/datasets</a:t>
            </a:r>
            <a:r>
              <a:t> </a:t>
            </a:r>
          </a:p>
          <a:p>
            <a:pPr marL="410686" lvl="1" indent="-113506" defTabSz="297179">
              <a:spcBef>
                <a:spcPts val="300"/>
              </a:spcBef>
              <a:buChar char="•"/>
              <a:defRPr sz="1560"/>
            </a:pPr>
            <a:r>
              <a:rPr u="sng">
                <a:solidFill>
                  <a:srgbClr val="0000FF"/>
                </a:solidFill>
                <a:uFill>
                  <a:solidFill>
                    <a:srgbClr val="0000FF"/>
                  </a:solidFill>
                </a:uFill>
                <a:hlinkClick r:id="rId10"/>
              </a:rPr>
              <a:t>https://cloud.google.com/bigquery/public-data/</a:t>
            </a:r>
            <a:r>
              <a:t> </a:t>
            </a:r>
          </a:p>
          <a:p>
            <a:pPr marL="410686" lvl="1" indent="-113506" defTabSz="297179">
              <a:spcBef>
                <a:spcPts val="300"/>
              </a:spcBef>
              <a:buChar char="•"/>
              <a:defRPr sz="1560"/>
            </a:pPr>
            <a:r>
              <a:rPr u="sng">
                <a:solidFill>
                  <a:srgbClr val="0000FF"/>
                </a:solidFill>
                <a:uFill>
                  <a:solidFill>
                    <a:srgbClr val="0000FF"/>
                  </a:solidFill>
                </a:uFill>
                <a:hlinkClick r:id="rId11"/>
              </a:rPr>
              <a:t>http://www.image-net.org/</a:t>
            </a:r>
            <a:r>
              <a:t> </a:t>
            </a:r>
          </a:p>
          <a:p>
            <a:pPr marL="410686" lvl="1" indent="-113506" defTabSz="297179">
              <a:spcBef>
                <a:spcPts val="300"/>
              </a:spcBef>
              <a:buChar char="•"/>
              <a:defRPr sz="1560"/>
            </a:pPr>
            <a:r>
              <a:rPr u="sng">
                <a:solidFill>
                  <a:srgbClr val="0000FF"/>
                </a:solidFill>
                <a:uFill>
                  <a:solidFill>
                    <a:srgbClr val="0000FF"/>
                  </a:solidFill>
                </a:uFill>
                <a:hlinkClick r:id="rId12"/>
              </a:rPr>
              <a:t>https://open.canada.ca/en/open-data</a:t>
            </a:r>
            <a:r>
              <a:t> </a:t>
            </a:r>
          </a:p>
          <a:p>
            <a:pPr marL="410686" lvl="1" indent="-113506" defTabSz="297179">
              <a:spcBef>
                <a:spcPts val="300"/>
              </a:spcBef>
              <a:buChar char="•"/>
              <a:defRPr sz="1560"/>
            </a:pPr>
            <a:r>
              <a:rPr u="sng">
                <a:solidFill>
                  <a:srgbClr val="0000FF"/>
                </a:solidFill>
                <a:uFill>
                  <a:solidFill>
                    <a:srgbClr val="0000FF"/>
                  </a:solidFill>
                </a:uFill>
                <a:hlinkClick r:id="rId13"/>
              </a:rPr>
              <a:t>http://data.ottawa.ca/</a:t>
            </a:r>
            <a:r>
              <a:t> </a:t>
            </a:r>
          </a:p>
          <a:p>
            <a:pPr marL="410686" lvl="1" indent="-113506" defTabSz="297179">
              <a:spcBef>
                <a:spcPts val="300"/>
              </a:spcBef>
              <a:buChar char="•"/>
              <a:defRPr sz="1560"/>
            </a:pPr>
            <a:r>
              <a:rPr u="sng">
                <a:solidFill>
                  <a:srgbClr val="0000FF"/>
                </a:solidFill>
                <a:uFill>
                  <a:solidFill>
                    <a:srgbClr val="0000FF"/>
                  </a:solidFill>
                </a:uFill>
                <a:hlinkClick r:id="rId14"/>
              </a:rPr>
              <a:t>https://towardsdatascience.com/image-datasets-for-artificial-intelligence-bbb12615edd7</a:t>
            </a:r>
            <a:r>
              <a:t> </a:t>
            </a:r>
          </a:p>
          <a:p>
            <a:pPr marL="410686" lvl="1" indent="-113506" defTabSz="297179">
              <a:spcBef>
                <a:spcPts val="300"/>
              </a:spcBef>
              <a:buChar char="•"/>
              <a:defRPr sz="1560"/>
            </a:pPr>
            <a:r>
              <a:rPr u="sng">
                <a:solidFill>
                  <a:srgbClr val="0000FF"/>
                </a:solidFill>
                <a:uFill>
                  <a:solidFill>
                    <a:srgbClr val="0000FF"/>
                  </a:solidFill>
                </a:uFill>
                <a:hlinkClick r:id="rId15"/>
              </a:rPr>
              <a:t>http://www.cs.utexas.edu/~grauman/courses/spring2008/datasets.htm</a:t>
            </a:r>
            <a:r>
              <a:t> </a:t>
            </a:r>
          </a:p>
        </p:txBody>
      </p:sp>
      <p:sp>
        <p:nvSpPr>
          <p:cNvPr id="644" name="Date Placeholder 3"/>
          <p:cNvSpPr txBox="1"/>
          <p:nvPr/>
        </p:nvSpPr>
        <p:spPr>
          <a:xfrm>
            <a:off x="457200" y="6404292"/>
            <a:ext cx="2133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1200">
                <a:solidFill>
                  <a:srgbClr val="898989"/>
                </a:solidFill>
              </a:defRPr>
            </a:lvl1pPr>
          </a:lstStyle>
          <a:p>
            <a:r>
              <a:t>October 31, 2018</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Footer Placeholder 4"/>
          <p:cNvSpPr txBox="1"/>
          <p:nvPr/>
        </p:nvSpPr>
        <p:spPr>
          <a:xfrm>
            <a:off x="3124200" y="6404292"/>
            <a:ext cx="2895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a:defRPr sz="1200">
                <a:solidFill>
                  <a:srgbClr val="888888"/>
                </a:solidFill>
              </a:defRPr>
            </a:lvl1pPr>
          </a:lstStyle>
          <a:p>
            <a:r>
              <a:t>Recceplex Machines</a:t>
            </a:r>
          </a:p>
        </p:txBody>
      </p:sp>
      <p:sp>
        <p:nvSpPr>
          <p:cNvPr id="647" name="Rectangle 2"/>
          <p:cNvSpPr txBox="1">
            <a:spLocks noGrp="1"/>
          </p:cNvSpPr>
          <p:nvPr>
            <p:ph type="title"/>
          </p:nvPr>
        </p:nvSpPr>
        <p:spPr>
          <a:xfrm>
            <a:off x="0" y="23873"/>
            <a:ext cx="9144000" cy="820617"/>
          </a:xfrm>
          <a:prstGeom prst="rect">
            <a:avLst/>
          </a:prstGeom>
        </p:spPr>
        <p:txBody>
          <a:bodyPr/>
          <a:lstStyle>
            <a:lvl1pPr>
              <a:defRPr sz="3600"/>
            </a:lvl1pPr>
          </a:lstStyle>
          <a:p>
            <a:r>
              <a:t>        Image Datasets for Training</a:t>
            </a:r>
          </a:p>
        </p:txBody>
      </p:sp>
      <p:sp>
        <p:nvSpPr>
          <p:cNvPr id="648" name="Rectangle 3"/>
          <p:cNvSpPr txBox="1">
            <a:spLocks noGrp="1"/>
          </p:cNvSpPr>
          <p:nvPr>
            <p:ph type="body" idx="1"/>
          </p:nvPr>
        </p:nvSpPr>
        <p:spPr>
          <a:xfrm>
            <a:off x="381000" y="1312980"/>
            <a:ext cx="8763000" cy="5043371"/>
          </a:xfrm>
          <a:prstGeom prst="rect">
            <a:avLst/>
          </a:prstGeom>
        </p:spPr>
        <p:txBody>
          <a:bodyPr/>
          <a:lstStyle/>
          <a:p>
            <a:r>
              <a:t>Ship Datasets</a:t>
            </a:r>
          </a:p>
          <a:p>
            <a:pPr marL="631825" lvl="1" indent="-174625">
              <a:buChar char="•"/>
            </a:pPr>
            <a:r>
              <a:t>https://github.com/avaapm/marveldataset2016</a:t>
            </a:r>
          </a:p>
          <a:p>
            <a:pPr marL="631825" lvl="1" indent="-174625">
              <a:buChar char="•"/>
            </a:pPr>
            <a:r>
              <a:rPr u="sng">
                <a:solidFill>
                  <a:srgbClr val="0000FF"/>
                </a:solidFill>
                <a:uFill>
                  <a:solidFill>
                    <a:srgbClr val="0000FF"/>
                  </a:solidFill>
                </a:uFill>
                <a:hlinkClick r:id="rId2"/>
              </a:rPr>
              <a:t>http://www.dis.uniroma1.it/~labrococo/MAR/</a:t>
            </a:r>
          </a:p>
          <a:p>
            <a:r>
              <a:t>Wikipedia Listed Datasets</a:t>
            </a:r>
          </a:p>
          <a:p>
            <a:pPr marL="631825" lvl="1" indent="-174625">
              <a:buChar char="•"/>
            </a:pPr>
            <a:r>
              <a:rPr u="sng">
                <a:solidFill>
                  <a:srgbClr val="0000FF"/>
                </a:solidFill>
                <a:uFill>
                  <a:solidFill>
                    <a:srgbClr val="0000FF"/>
                  </a:solidFill>
                </a:uFill>
                <a:hlinkClick r:id="rId3"/>
              </a:rPr>
              <a:t>https://en.wikipedia.org/wiki/List_of_datasets_for_machine_learning_research</a:t>
            </a:r>
            <a:r>
              <a:t> </a:t>
            </a:r>
          </a:p>
        </p:txBody>
      </p:sp>
      <p:sp>
        <p:nvSpPr>
          <p:cNvPr id="649" name="Date Placeholder 3"/>
          <p:cNvSpPr txBox="1"/>
          <p:nvPr/>
        </p:nvSpPr>
        <p:spPr>
          <a:xfrm>
            <a:off x="457200" y="6404292"/>
            <a:ext cx="2133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1200">
                <a:solidFill>
                  <a:srgbClr val="898989"/>
                </a:solidFill>
              </a:defRPr>
            </a:lvl1pPr>
          </a:lstStyle>
          <a:p>
            <a:r>
              <a:t>October 31, 2018</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 xmlns:a16="http://schemas.microsoft.com/office/drawing/2014/main" id="{FFE9F055-8BE6-4F5E-8B62-C4E7A1DD70F4}"/>
              </a:ext>
            </a:extLst>
          </p:cNvPr>
          <p:cNvSpPr txBox="1">
            <a:spLocks/>
          </p:cNvSpPr>
          <p:nvPr/>
        </p:nvSpPr>
        <p:spPr>
          <a:xfrm>
            <a:off x="1580207" y="38967"/>
            <a:ext cx="6600225" cy="868362"/>
          </a:xfrm>
          <a:prstGeom prst="rect">
            <a:avLst/>
          </a:prstGeom>
        </p:spPr>
        <p:txBody>
          <a:bodyPr/>
          <a:lstStyle>
            <a:lvl1pPr algn="l" defTabSz="914400" rtl="0" eaLnBrk="1" latinLnBrk="0" hangingPunct="1">
              <a:lnSpc>
                <a:spcPts val="3200"/>
              </a:lnSpc>
              <a:spcBef>
                <a:spcPct val="0"/>
              </a:spcBef>
              <a:buNone/>
              <a:defRPr lang="en-US" sz="3200" b="1" kern="1200">
                <a:solidFill>
                  <a:schemeClr val="tx2"/>
                </a:solidFill>
                <a:latin typeface="Arial" pitchFamily="34" charset="0"/>
                <a:ea typeface="Verdana" pitchFamily="34" charset="0"/>
                <a:cs typeface="Arial" pitchFamily="34" charset="0"/>
              </a:defRPr>
            </a:lvl1pPr>
          </a:lstStyle>
          <a:p>
            <a:r>
              <a:rPr lang="en-US" dirty="0"/>
              <a:t>Threat Detection</a:t>
            </a:r>
          </a:p>
          <a:p>
            <a:r>
              <a:rPr lang="en-US" b="0" dirty="0"/>
              <a:t>Machine Learning on the Edge</a:t>
            </a:r>
          </a:p>
        </p:txBody>
      </p:sp>
      <p:sp>
        <p:nvSpPr>
          <p:cNvPr id="6" name="Rectangle 5">
            <a:extLst>
              <a:ext uri="{FF2B5EF4-FFF2-40B4-BE49-F238E27FC236}">
                <a16:creationId xmlns="" xmlns:a16="http://schemas.microsoft.com/office/drawing/2014/main" id="{78A65948-F6AE-4231-914E-420C7810CA19}"/>
              </a:ext>
            </a:extLst>
          </p:cNvPr>
          <p:cNvSpPr/>
          <p:nvPr/>
        </p:nvSpPr>
        <p:spPr>
          <a:xfrm>
            <a:off x="503960" y="1606175"/>
            <a:ext cx="8229600" cy="923330"/>
          </a:xfrm>
          <a:prstGeom prst="rect">
            <a:avLst/>
          </a:prstGeom>
        </p:spPr>
        <p:txBody>
          <a:bodyPr wrap="square">
            <a:spAutoFit/>
          </a:bodyPr>
          <a:lstStyle/>
          <a:p>
            <a:r>
              <a:rPr lang="en-US" dirty="0"/>
              <a:t>Machine vision algorithms can be implemented on the edge to </a:t>
            </a:r>
            <a:r>
              <a:rPr lang="en-US" b="1" dirty="0">
                <a:solidFill>
                  <a:srgbClr val="005B94"/>
                </a:solidFill>
              </a:rPr>
              <a:t>detect objects in near-realtime</a:t>
            </a:r>
            <a:r>
              <a:rPr lang="en-US" dirty="0"/>
              <a:t>, reducing data load that must be transferred for server-side processing.</a:t>
            </a:r>
          </a:p>
        </p:txBody>
      </p:sp>
      <p:pic>
        <p:nvPicPr>
          <p:cNvPr id="3" name="Picture 2">
            <a:extLst>
              <a:ext uri="{FF2B5EF4-FFF2-40B4-BE49-F238E27FC236}">
                <a16:creationId xmlns="" xmlns:a16="http://schemas.microsoft.com/office/drawing/2014/main" id="{A07C9F7C-A3DE-4FC8-B167-E6B8747D262E}"/>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697561" y="3711845"/>
            <a:ext cx="2087727" cy="2087727"/>
          </a:xfrm>
          <a:prstGeom prst="rect">
            <a:avLst/>
          </a:prstGeom>
        </p:spPr>
      </p:pic>
      <p:cxnSp>
        <p:nvCxnSpPr>
          <p:cNvPr id="11" name="Straight Arrow Connector 10">
            <a:extLst>
              <a:ext uri="{FF2B5EF4-FFF2-40B4-BE49-F238E27FC236}">
                <a16:creationId xmlns="" xmlns:a16="http://schemas.microsoft.com/office/drawing/2014/main" id="{C29D1D5A-3CC3-48E9-AE27-91B7F0A2B4F5}"/>
              </a:ext>
            </a:extLst>
          </p:cNvPr>
          <p:cNvCxnSpPr>
            <a:cxnSpLocks/>
          </p:cNvCxnSpPr>
          <p:nvPr/>
        </p:nvCxnSpPr>
        <p:spPr>
          <a:xfrm>
            <a:off x="3038248" y="4670352"/>
            <a:ext cx="3679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 xmlns:a16="http://schemas.microsoft.com/office/drawing/2014/main" id="{FC597BC2-E09C-4E6C-A4E8-689A67FE44DE}"/>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83066" y="3711845"/>
            <a:ext cx="2066460" cy="2066460"/>
          </a:xfrm>
          <a:prstGeom prst="rect">
            <a:avLst/>
          </a:prstGeom>
        </p:spPr>
      </p:pic>
      <p:sp>
        <p:nvSpPr>
          <p:cNvPr id="22" name="Rectangle 21">
            <a:extLst>
              <a:ext uri="{FF2B5EF4-FFF2-40B4-BE49-F238E27FC236}">
                <a16:creationId xmlns="" xmlns:a16="http://schemas.microsoft.com/office/drawing/2014/main" id="{78D2FFC1-71C2-4359-BADA-573712A2406C}"/>
              </a:ext>
            </a:extLst>
          </p:cNvPr>
          <p:cNvSpPr/>
          <p:nvPr/>
        </p:nvSpPr>
        <p:spPr>
          <a:xfrm>
            <a:off x="737351" y="5799572"/>
            <a:ext cx="1984584" cy="461665"/>
          </a:xfrm>
          <a:prstGeom prst="rect">
            <a:avLst/>
          </a:prstGeom>
        </p:spPr>
        <p:txBody>
          <a:bodyPr wrap="square">
            <a:spAutoFit/>
          </a:bodyPr>
          <a:lstStyle/>
          <a:p>
            <a:pPr algn="ctr"/>
            <a:r>
              <a:rPr lang="en-US" sz="1200" dirty="0"/>
              <a:t>PiCamera captures photo or video. </a:t>
            </a:r>
          </a:p>
        </p:txBody>
      </p:sp>
      <p:sp>
        <p:nvSpPr>
          <p:cNvPr id="23" name="Rectangle 22">
            <a:extLst>
              <a:ext uri="{FF2B5EF4-FFF2-40B4-BE49-F238E27FC236}">
                <a16:creationId xmlns="" xmlns:a16="http://schemas.microsoft.com/office/drawing/2014/main" id="{064A47D8-3334-4E29-A36C-F9B32368A6C4}"/>
              </a:ext>
            </a:extLst>
          </p:cNvPr>
          <p:cNvSpPr/>
          <p:nvPr/>
        </p:nvSpPr>
        <p:spPr>
          <a:xfrm>
            <a:off x="3729226" y="5799572"/>
            <a:ext cx="2024395" cy="461665"/>
          </a:xfrm>
          <a:prstGeom prst="rect">
            <a:avLst/>
          </a:prstGeom>
        </p:spPr>
        <p:txBody>
          <a:bodyPr wrap="square">
            <a:spAutoFit/>
          </a:bodyPr>
          <a:lstStyle/>
          <a:p>
            <a:pPr algn="ctr"/>
            <a:r>
              <a:rPr lang="en-US" sz="1200" dirty="0"/>
              <a:t>Edge analytic on Pi detects object class.</a:t>
            </a:r>
          </a:p>
        </p:txBody>
      </p:sp>
      <p:pic>
        <p:nvPicPr>
          <p:cNvPr id="24" name="Picture 23">
            <a:extLst>
              <a:ext uri="{FF2B5EF4-FFF2-40B4-BE49-F238E27FC236}">
                <a16:creationId xmlns="" xmlns:a16="http://schemas.microsoft.com/office/drawing/2014/main" id="{49929631-D111-47E5-A24F-5600B8A0DCC9}"/>
              </a:ext>
            </a:extLst>
          </p:cNvPr>
          <p:cNvPicPr>
            <a:picLocks noChangeAspect="1"/>
          </p:cNvPicPr>
          <p:nvPr/>
        </p:nvPicPr>
        <p:blipFill rotWithShape="1">
          <a:blip r:embed="rId5" cstate="print">
            <a:extLst>
              <a:ext uri="{28A0092B-C50C-407E-A947-70E740481C1C}">
                <a14:useLocalDpi xmlns="" xmlns:a14="http://schemas.microsoft.com/office/drawing/2010/main" val="0"/>
              </a:ext>
            </a:extLst>
          </a:blip>
          <a:srcRect l="25583" t="41694" r="41594" b="12292"/>
          <a:stretch/>
        </p:blipFill>
        <p:spPr>
          <a:xfrm>
            <a:off x="6442568" y="3711844"/>
            <a:ext cx="1509972" cy="2116799"/>
          </a:xfrm>
          <a:prstGeom prst="rect">
            <a:avLst/>
          </a:prstGeom>
        </p:spPr>
      </p:pic>
      <p:cxnSp>
        <p:nvCxnSpPr>
          <p:cNvPr id="25" name="Straight Arrow Connector 24">
            <a:extLst>
              <a:ext uri="{FF2B5EF4-FFF2-40B4-BE49-F238E27FC236}">
                <a16:creationId xmlns="" xmlns:a16="http://schemas.microsoft.com/office/drawing/2014/main" id="{31B6A567-2569-45FD-B217-8D1EDCB9F843}"/>
              </a:ext>
            </a:extLst>
          </p:cNvPr>
          <p:cNvCxnSpPr>
            <a:cxnSpLocks/>
          </p:cNvCxnSpPr>
          <p:nvPr/>
        </p:nvCxnSpPr>
        <p:spPr>
          <a:xfrm>
            <a:off x="5949980" y="4688959"/>
            <a:ext cx="3679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 xmlns:a16="http://schemas.microsoft.com/office/drawing/2014/main" id="{E2EF0494-9F7B-48E7-AE87-0E9A5A4509AB}"/>
              </a:ext>
            </a:extLst>
          </p:cNvPr>
          <p:cNvSpPr/>
          <p:nvPr/>
        </p:nvSpPr>
        <p:spPr>
          <a:xfrm>
            <a:off x="6361759" y="5799572"/>
            <a:ext cx="1818673" cy="461665"/>
          </a:xfrm>
          <a:prstGeom prst="rect">
            <a:avLst/>
          </a:prstGeom>
        </p:spPr>
        <p:txBody>
          <a:bodyPr wrap="square">
            <a:spAutoFit/>
          </a:bodyPr>
          <a:lstStyle/>
          <a:p>
            <a:pPr algn="ctr"/>
            <a:r>
              <a:rPr lang="en-US" sz="1200" dirty="0"/>
              <a:t>Metadata and thumbnail streaming to server.</a:t>
            </a:r>
          </a:p>
        </p:txBody>
      </p:sp>
      <p:sp>
        <p:nvSpPr>
          <p:cNvPr id="27" name="Rectangle 26">
            <a:extLst>
              <a:ext uri="{FF2B5EF4-FFF2-40B4-BE49-F238E27FC236}">
                <a16:creationId xmlns="" xmlns:a16="http://schemas.microsoft.com/office/drawing/2014/main" id="{921FEB4B-2C33-436E-9274-8EBD6481A11C}"/>
              </a:ext>
            </a:extLst>
          </p:cNvPr>
          <p:cNvSpPr/>
          <p:nvPr/>
        </p:nvSpPr>
        <p:spPr>
          <a:xfrm>
            <a:off x="590106" y="2993066"/>
            <a:ext cx="8143453" cy="3391786"/>
          </a:xfrm>
          <a:prstGeom prst="rect">
            <a:avLst/>
          </a:prstGeom>
          <a:noFill/>
          <a:ln w="19050">
            <a:solidFill>
              <a:srgbClr val="6E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 xmlns:a16="http://schemas.microsoft.com/office/drawing/2014/main" id="{39163C6E-5476-4966-BCFF-6092D927D9E7}"/>
              </a:ext>
            </a:extLst>
          </p:cNvPr>
          <p:cNvSpPr txBox="1"/>
          <p:nvPr/>
        </p:nvSpPr>
        <p:spPr>
          <a:xfrm>
            <a:off x="1789525" y="2815173"/>
            <a:ext cx="5469254" cy="338554"/>
          </a:xfrm>
          <a:prstGeom prst="rect">
            <a:avLst/>
          </a:prstGeom>
          <a:solidFill>
            <a:schemeClr val="bg1"/>
          </a:solidFill>
        </p:spPr>
        <p:txBody>
          <a:bodyPr wrap="none" rtlCol="0">
            <a:spAutoFit/>
          </a:bodyPr>
          <a:lstStyle/>
          <a:p>
            <a:pPr>
              <a:spcAft>
                <a:spcPts val="600"/>
              </a:spcAft>
            </a:pPr>
            <a:r>
              <a:rPr lang="en-US" sz="1600" b="1" dirty="0">
                <a:ea typeface="Verdana" pitchFamily="34" charset="0"/>
                <a:cs typeface="Verdana" pitchFamily="34" charset="0"/>
              </a:rPr>
              <a:t>Object Detection using Raspberry Pi + Machine Vision</a:t>
            </a:r>
          </a:p>
        </p:txBody>
      </p:sp>
      <p:sp>
        <p:nvSpPr>
          <p:cNvPr id="31" name="Rectangle 30">
            <a:extLst>
              <a:ext uri="{FF2B5EF4-FFF2-40B4-BE49-F238E27FC236}">
                <a16:creationId xmlns="" xmlns:a16="http://schemas.microsoft.com/office/drawing/2014/main" id="{A49E3FD8-ED42-45E7-81BE-1104F2EADAEF}"/>
              </a:ext>
            </a:extLst>
          </p:cNvPr>
          <p:cNvSpPr/>
          <p:nvPr/>
        </p:nvSpPr>
        <p:spPr>
          <a:xfrm>
            <a:off x="6362372" y="5545152"/>
            <a:ext cx="1670364" cy="261610"/>
          </a:xfrm>
          <a:prstGeom prst="rect">
            <a:avLst/>
          </a:prstGeom>
        </p:spPr>
        <p:txBody>
          <a:bodyPr wrap="square">
            <a:spAutoFit/>
          </a:bodyPr>
          <a:lstStyle/>
          <a:p>
            <a:pPr algn="ctr"/>
            <a:r>
              <a:rPr lang="en-US" sz="1100" b="1" dirty="0">
                <a:solidFill>
                  <a:schemeClr val="bg1"/>
                </a:solidFill>
              </a:rPr>
              <a:t>{ Boat : .7429 }</a:t>
            </a:r>
          </a:p>
        </p:txBody>
      </p:sp>
      <p:sp>
        <p:nvSpPr>
          <p:cNvPr id="32" name="Rectangle 31">
            <a:extLst>
              <a:ext uri="{FF2B5EF4-FFF2-40B4-BE49-F238E27FC236}">
                <a16:creationId xmlns="" xmlns:a16="http://schemas.microsoft.com/office/drawing/2014/main" id="{8CA06782-86F2-4641-98D9-25F96A1D0CA3}"/>
              </a:ext>
            </a:extLst>
          </p:cNvPr>
          <p:cNvSpPr/>
          <p:nvPr/>
        </p:nvSpPr>
        <p:spPr>
          <a:xfrm>
            <a:off x="1149766" y="3325116"/>
            <a:ext cx="1279517" cy="307777"/>
          </a:xfrm>
          <a:prstGeom prst="rect">
            <a:avLst/>
          </a:prstGeom>
        </p:spPr>
        <p:txBody>
          <a:bodyPr wrap="none">
            <a:spAutoFit/>
          </a:bodyPr>
          <a:lstStyle/>
          <a:p>
            <a:r>
              <a:rPr lang="en-US" sz="1400" b="1" dirty="0">
                <a:solidFill>
                  <a:srgbClr val="005B94"/>
                </a:solidFill>
              </a:rPr>
              <a:t>Raw Capture</a:t>
            </a:r>
          </a:p>
        </p:txBody>
      </p:sp>
      <p:sp>
        <p:nvSpPr>
          <p:cNvPr id="33" name="Rectangle 32">
            <a:extLst>
              <a:ext uri="{FF2B5EF4-FFF2-40B4-BE49-F238E27FC236}">
                <a16:creationId xmlns="" xmlns:a16="http://schemas.microsoft.com/office/drawing/2014/main" id="{04E3246F-7973-4F00-9887-56F88C78F6E1}"/>
              </a:ext>
            </a:extLst>
          </p:cNvPr>
          <p:cNvSpPr/>
          <p:nvPr/>
        </p:nvSpPr>
        <p:spPr>
          <a:xfrm>
            <a:off x="4241927" y="3317148"/>
            <a:ext cx="998991" cy="307777"/>
          </a:xfrm>
          <a:prstGeom prst="rect">
            <a:avLst/>
          </a:prstGeom>
        </p:spPr>
        <p:txBody>
          <a:bodyPr wrap="none">
            <a:spAutoFit/>
          </a:bodyPr>
          <a:lstStyle/>
          <a:p>
            <a:r>
              <a:rPr lang="en-US" sz="1400" b="1" dirty="0">
                <a:solidFill>
                  <a:srgbClr val="005B94"/>
                </a:solidFill>
              </a:rPr>
              <a:t>Detection</a:t>
            </a:r>
          </a:p>
        </p:txBody>
      </p:sp>
      <p:sp>
        <p:nvSpPr>
          <p:cNvPr id="34" name="Rectangle 33">
            <a:extLst>
              <a:ext uri="{FF2B5EF4-FFF2-40B4-BE49-F238E27FC236}">
                <a16:creationId xmlns="" xmlns:a16="http://schemas.microsoft.com/office/drawing/2014/main" id="{56E3611A-C25D-4C9C-B7D3-063868C6C52F}"/>
              </a:ext>
            </a:extLst>
          </p:cNvPr>
          <p:cNvSpPr/>
          <p:nvPr/>
        </p:nvSpPr>
        <p:spPr>
          <a:xfrm>
            <a:off x="6666000" y="3317148"/>
            <a:ext cx="891334" cy="307777"/>
          </a:xfrm>
          <a:prstGeom prst="rect">
            <a:avLst/>
          </a:prstGeom>
        </p:spPr>
        <p:txBody>
          <a:bodyPr wrap="none">
            <a:spAutoFit/>
          </a:bodyPr>
          <a:lstStyle/>
          <a:p>
            <a:r>
              <a:rPr lang="en-US" sz="1400" b="1" dirty="0">
                <a:solidFill>
                  <a:srgbClr val="005B94"/>
                </a:solidFill>
              </a:rPr>
              <a:t>Transfer</a:t>
            </a:r>
          </a:p>
        </p:txBody>
      </p:sp>
    </p:spTree>
    <p:extLst>
      <p:ext uri="{BB962C8B-B14F-4D97-AF65-F5344CB8AC3E}">
        <p14:creationId xmlns="" xmlns:p14="http://schemas.microsoft.com/office/powerpoint/2010/main" val="220204160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Footer Placeholder 4"/>
          <p:cNvSpPr txBox="1"/>
          <p:nvPr/>
        </p:nvSpPr>
        <p:spPr>
          <a:xfrm>
            <a:off x="3124200" y="6404292"/>
            <a:ext cx="2895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a:defRPr sz="1200">
                <a:solidFill>
                  <a:srgbClr val="888888"/>
                </a:solidFill>
              </a:defRPr>
            </a:lvl1pPr>
          </a:lstStyle>
          <a:p>
            <a:r>
              <a:t>Recceplex Machines</a:t>
            </a:r>
          </a:p>
        </p:txBody>
      </p:sp>
      <p:grpSp>
        <p:nvGrpSpPr>
          <p:cNvPr id="169" name="Flowchart: Magnetic Disk 3"/>
          <p:cNvGrpSpPr/>
          <p:nvPr/>
        </p:nvGrpSpPr>
        <p:grpSpPr>
          <a:xfrm>
            <a:off x="4521336" y="5601854"/>
            <a:ext cx="1513706" cy="492624"/>
            <a:chOff x="0" y="0"/>
            <a:chExt cx="1513704" cy="492623"/>
          </a:xfrm>
        </p:grpSpPr>
        <p:sp>
          <p:nvSpPr>
            <p:cNvPr id="166" name="Shape"/>
            <p:cNvSpPr/>
            <p:nvPr/>
          </p:nvSpPr>
          <p:spPr>
            <a:xfrm>
              <a:off x="0" y="0"/>
              <a:ext cx="1513706" cy="46132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D99694"/>
            </a:solidFill>
            <a:ln w="12700" cap="flat">
              <a:noFill/>
              <a:miter lim="400000"/>
            </a:ln>
            <a:effectLst/>
          </p:spPr>
          <p:txBody>
            <a:bodyPr wrap="square" lIns="45719" tIns="45719" rIns="45719" bIns="45719" numCol="1" anchor="ctr">
              <a:noAutofit/>
            </a:bodyPr>
            <a:lstStyle/>
            <a:p>
              <a:pPr algn="ctr">
                <a:defRPr sz="1200" b="1"/>
              </a:pPr>
              <a:endParaRPr/>
            </a:p>
          </p:txBody>
        </p:sp>
        <p:sp>
          <p:nvSpPr>
            <p:cNvPr id="167" name="Shape"/>
            <p:cNvSpPr/>
            <p:nvPr/>
          </p:nvSpPr>
          <p:spPr>
            <a:xfrm>
              <a:off x="0" y="0"/>
              <a:ext cx="1513706" cy="46132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25400" cap="flat">
              <a:solidFill>
                <a:srgbClr val="3A5E8A"/>
              </a:solidFill>
              <a:prstDash val="solid"/>
              <a:round/>
            </a:ln>
            <a:effectLst/>
          </p:spPr>
          <p:txBody>
            <a:bodyPr wrap="square" lIns="45719" tIns="45719" rIns="45719" bIns="45719" numCol="1" anchor="ctr">
              <a:noAutofit/>
            </a:bodyPr>
            <a:lstStyle/>
            <a:p>
              <a:pPr algn="ctr">
                <a:defRPr sz="1200" b="1"/>
              </a:pPr>
              <a:endParaRPr/>
            </a:p>
          </p:txBody>
        </p:sp>
        <p:sp>
          <p:nvSpPr>
            <p:cNvPr id="168" name="Geospatial Database"/>
            <p:cNvSpPr txBox="1"/>
            <p:nvPr/>
          </p:nvSpPr>
          <p:spPr>
            <a:xfrm>
              <a:off x="0" y="45583"/>
              <a:ext cx="1513705" cy="4470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200" b="1"/>
              </a:lvl1pPr>
            </a:lstStyle>
            <a:p>
              <a:r>
                <a:t>Geospatial Database</a:t>
              </a:r>
            </a:p>
          </p:txBody>
        </p:sp>
      </p:grpSp>
      <p:grpSp>
        <p:nvGrpSpPr>
          <p:cNvPr id="172" name="Rectangle 54"/>
          <p:cNvGrpSpPr/>
          <p:nvPr/>
        </p:nvGrpSpPr>
        <p:grpSpPr>
          <a:xfrm>
            <a:off x="4479133" y="2461846"/>
            <a:ext cx="1606380" cy="2678421"/>
            <a:chOff x="0" y="0"/>
            <a:chExt cx="1606378" cy="2678420"/>
          </a:xfrm>
        </p:grpSpPr>
        <p:sp>
          <p:nvSpPr>
            <p:cNvPr id="170" name="Rectangle"/>
            <p:cNvSpPr/>
            <p:nvPr/>
          </p:nvSpPr>
          <p:spPr>
            <a:xfrm>
              <a:off x="0" y="-1"/>
              <a:ext cx="1606379" cy="2678422"/>
            </a:xfrm>
            <a:prstGeom prst="rect">
              <a:avLst/>
            </a:prstGeom>
            <a:solidFill>
              <a:srgbClr val="B9CDE5"/>
            </a:solidFill>
            <a:ln w="25400" cap="flat">
              <a:solidFill>
                <a:srgbClr val="3A5E8A"/>
              </a:solidFill>
              <a:prstDash val="solid"/>
              <a:round/>
            </a:ln>
            <a:effectLst/>
          </p:spPr>
          <p:txBody>
            <a:bodyPr wrap="square" lIns="45719" tIns="45719" rIns="45719" bIns="45719" numCol="1" anchor="ctr">
              <a:noAutofit/>
            </a:bodyPr>
            <a:lstStyle/>
            <a:p>
              <a:pPr algn="ctr">
                <a:defRPr sz="1600" b="1"/>
              </a:pPr>
              <a:endParaRPr/>
            </a:p>
          </p:txBody>
        </p:sp>
        <p:sp>
          <p:nvSpPr>
            <p:cNvPr id="171" name="PYTHON…"/>
            <p:cNvSpPr txBox="1"/>
            <p:nvPr/>
          </p:nvSpPr>
          <p:spPr>
            <a:xfrm>
              <a:off x="0" y="118740"/>
              <a:ext cx="1606379" cy="2440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defRPr sz="1600" b="1" u="sng"/>
              </a:pPr>
              <a:r>
                <a:t>PYTHON</a:t>
              </a:r>
              <a:endParaRPr>
                <a:solidFill>
                  <a:srgbClr val="FFFFFF"/>
                </a:solidFill>
              </a:endParaRPr>
            </a:p>
            <a:p>
              <a:pPr algn="ctr">
                <a:defRPr sz="1600" b="1" u="sng"/>
              </a:pPr>
              <a:endParaRPr>
                <a:solidFill>
                  <a:srgbClr val="FFFFFF"/>
                </a:solidFill>
              </a:endParaRPr>
            </a:p>
            <a:p>
              <a:pPr algn="ctr">
                <a:defRPr sz="1400" b="1"/>
              </a:pPr>
              <a:r>
                <a:t>Rpi.GPIO</a:t>
              </a:r>
            </a:p>
            <a:p>
              <a:pPr algn="ctr">
                <a:defRPr sz="1400" b="1"/>
              </a:pPr>
              <a:r>
                <a:t>PyUSB</a:t>
              </a:r>
            </a:p>
            <a:p>
              <a:pPr algn="ctr">
                <a:defRPr sz="1400" b="1"/>
              </a:pPr>
              <a:r>
                <a:t>Picamera</a:t>
              </a:r>
            </a:p>
            <a:p>
              <a:pPr algn="ctr">
                <a:defRPr sz="1400" b="1"/>
              </a:pPr>
              <a:r>
                <a:t>Opencv</a:t>
              </a:r>
            </a:p>
            <a:p>
              <a:pPr algn="ctr">
                <a:defRPr sz="1400" b="1"/>
              </a:pPr>
              <a:r>
                <a:t>GDAL/OGR</a:t>
              </a:r>
              <a:endParaRPr>
                <a:solidFill>
                  <a:srgbClr val="FFFFFF"/>
                </a:solidFill>
              </a:endParaRPr>
            </a:p>
            <a:p>
              <a:pPr algn="ctr">
                <a:defRPr sz="1400" b="1"/>
              </a:pPr>
              <a:r>
                <a:t>SKLearn</a:t>
              </a:r>
            </a:p>
            <a:p>
              <a:pPr algn="ctr">
                <a:defRPr sz="1400" b="1"/>
              </a:pPr>
              <a:r>
                <a:t>Dlib</a:t>
              </a:r>
            </a:p>
            <a:p>
              <a:pPr algn="ctr">
                <a:defRPr sz="1400" b="1"/>
              </a:pPr>
              <a:r>
                <a:t>Sockets</a:t>
              </a:r>
              <a:endParaRPr>
                <a:solidFill>
                  <a:srgbClr val="FFFFFF"/>
                </a:solidFill>
              </a:endParaRPr>
            </a:p>
          </p:txBody>
        </p:sp>
      </p:grpSp>
      <p:grpSp>
        <p:nvGrpSpPr>
          <p:cNvPr id="175" name="Rectangle 163"/>
          <p:cNvGrpSpPr/>
          <p:nvPr/>
        </p:nvGrpSpPr>
        <p:grpSpPr>
          <a:xfrm>
            <a:off x="3125448" y="3101744"/>
            <a:ext cx="804280" cy="1512689"/>
            <a:chOff x="0" y="0"/>
            <a:chExt cx="804279" cy="1512688"/>
          </a:xfrm>
        </p:grpSpPr>
        <p:sp>
          <p:nvSpPr>
            <p:cNvPr id="173" name="Rectangle"/>
            <p:cNvSpPr/>
            <p:nvPr/>
          </p:nvSpPr>
          <p:spPr>
            <a:xfrm>
              <a:off x="-1" y="0"/>
              <a:ext cx="804281" cy="1512688"/>
            </a:xfrm>
            <a:prstGeom prst="rect">
              <a:avLst/>
            </a:prstGeom>
            <a:solidFill>
              <a:srgbClr val="B3A2C7"/>
            </a:solidFill>
            <a:ln w="25400" cap="flat">
              <a:solidFill>
                <a:srgbClr val="3A5E8A"/>
              </a:solidFill>
              <a:prstDash val="solid"/>
              <a:round/>
            </a:ln>
            <a:effectLst/>
          </p:spPr>
          <p:txBody>
            <a:bodyPr wrap="square" lIns="45719" tIns="45719" rIns="45719" bIns="45719" numCol="1" anchor="t">
              <a:noAutofit/>
            </a:bodyPr>
            <a:lstStyle/>
            <a:p>
              <a:pPr algn="ctr">
                <a:defRPr sz="1600" b="1"/>
              </a:pPr>
              <a:endParaRPr/>
            </a:p>
          </p:txBody>
        </p:sp>
        <p:sp>
          <p:nvSpPr>
            <p:cNvPr id="174" name="GPIO"/>
            <p:cNvSpPr txBox="1"/>
            <p:nvPr/>
          </p:nvSpPr>
          <p:spPr>
            <a:xfrm>
              <a:off x="-1" y="0"/>
              <a:ext cx="804281" cy="3327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1600" b="1"/>
              </a:lvl1pPr>
            </a:lstStyle>
            <a:p>
              <a:r>
                <a:t>GPIO</a:t>
              </a:r>
            </a:p>
          </p:txBody>
        </p:sp>
      </p:grpSp>
      <p:grpSp>
        <p:nvGrpSpPr>
          <p:cNvPr id="178" name="Rectangle 173"/>
          <p:cNvGrpSpPr/>
          <p:nvPr/>
        </p:nvGrpSpPr>
        <p:grpSpPr>
          <a:xfrm>
            <a:off x="3125448" y="1178319"/>
            <a:ext cx="804280" cy="1751127"/>
            <a:chOff x="0" y="0"/>
            <a:chExt cx="804279" cy="1751125"/>
          </a:xfrm>
        </p:grpSpPr>
        <p:sp>
          <p:nvSpPr>
            <p:cNvPr id="176" name="Rectangle"/>
            <p:cNvSpPr/>
            <p:nvPr/>
          </p:nvSpPr>
          <p:spPr>
            <a:xfrm>
              <a:off x="-1" y="-1"/>
              <a:ext cx="804281" cy="1751127"/>
            </a:xfrm>
            <a:prstGeom prst="rect">
              <a:avLst/>
            </a:prstGeom>
            <a:solidFill>
              <a:srgbClr val="B3A2C7"/>
            </a:solidFill>
            <a:ln w="25400" cap="flat">
              <a:solidFill>
                <a:srgbClr val="3A5E8A"/>
              </a:solidFill>
              <a:prstDash val="solid"/>
              <a:round/>
            </a:ln>
            <a:effectLst/>
          </p:spPr>
          <p:txBody>
            <a:bodyPr wrap="square" lIns="45719" tIns="45719" rIns="45719" bIns="45719" numCol="1" anchor="t">
              <a:noAutofit/>
            </a:bodyPr>
            <a:lstStyle/>
            <a:p>
              <a:pPr algn="ctr">
                <a:defRPr sz="1600" b="1"/>
              </a:pPr>
              <a:endParaRPr/>
            </a:p>
          </p:txBody>
        </p:sp>
        <p:sp>
          <p:nvSpPr>
            <p:cNvPr id="177" name="CSI"/>
            <p:cNvSpPr txBox="1"/>
            <p:nvPr/>
          </p:nvSpPr>
          <p:spPr>
            <a:xfrm>
              <a:off x="-1" y="-1"/>
              <a:ext cx="804281"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1600" b="1"/>
              </a:lvl1pPr>
            </a:lstStyle>
            <a:p>
              <a:r>
                <a:t>CSI</a:t>
              </a:r>
            </a:p>
          </p:txBody>
        </p:sp>
      </p:grpSp>
      <p:grpSp>
        <p:nvGrpSpPr>
          <p:cNvPr id="181" name="Rectangle 100"/>
          <p:cNvGrpSpPr/>
          <p:nvPr/>
        </p:nvGrpSpPr>
        <p:grpSpPr>
          <a:xfrm>
            <a:off x="6400800" y="2472245"/>
            <a:ext cx="2389479" cy="914401"/>
            <a:chOff x="0" y="0"/>
            <a:chExt cx="2389478" cy="914400"/>
          </a:xfrm>
        </p:grpSpPr>
        <p:sp>
          <p:nvSpPr>
            <p:cNvPr id="179" name="Rectangle"/>
            <p:cNvSpPr/>
            <p:nvPr/>
          </p:nvSpPr>
          <p:spPr>
            <a:xfrm>
              <a:off x="0" y="0"/>
              <a:ext cx="2389479" cy="914400"/>
            </a:xfrm>
            <a:prstGeom prst="rect">
              <a:avLst/>
            </a:prstGeom>
            <a:solidFill>
              <a:srgbClr val="B9CDE5"/>
            </a:solidFill>
            <a:ln w="25400" cap="flat">
              <a:solidFill>
                <a:srgbClr val="3A5E8A"/>
              </a:solidFill>
              <a:prstDash val="solid"/>
              <a:round/>
            </a:ln>
            <a:effectLst/>
          </p:spPr>
          <p:txBody>
            <a:bodyPr wrap="square" lIns="45719" tIns="45719" rIns="45719" bIns="45719" numCol="1" anchor="ctr">
              <a:noAutofit/>
            </a:bodyPr>
            <a:lstStyle/>
            <a:p>
              <a:pPr algn="ctr">
                <a:defRPr b="1"/>
              </a:pPr>
              <a:endParaRPr/>
            </a:p>
          </p:txBody>
        </p:sp>
        <p:sp>
          <p:nvSpPr>
            <p:cNvPr id="180" name="Image classification…"/>
            <p:cNvSpPr txBox="1"/>
            <p:nvPr/>
          </p:nvSpPr>
          <p:spPr>
            <a:xfrm>
              <a:off x="0" y="11429"/>
              <a:ext cx="2389479" cy="8915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defRPr b="1"/>
              </a:pPr>
              <a:r>
                <a:t>Image classification</a:t>
              </a:r>
              <a:endParaRPr>
                <a:solidFill>
                  <a:srgbClr val="FFFFFF"/>
                </a:solidFill>
              </a:endParaRPr>
            </a:p>
            <a:p>
              <a:pPr algn="ctr">
                <a:defRPr b="1"/>
              </a:pPr>
              <a:r>
                <a:t>Geospatial analytics</a:t>
              </a:r>
              <a:endParaRPr>
                <a:solidFill>
                  <a:srgbClr val="FFFFFF"/>
                </a:solidFill>
              </a:endParaRPr>
            </a:p>
            <a:p>
              <a:pPr algn="ctr">
                <a:defRPr b="1"/>
              </a:pPr>
              <a:r>
                <a:t>Encryption </a:t>
              </a:r>
            </a:p>
          </p:txBody>
        </p:sp>
      </p:grpSp>
      <p:sp>
        <p:nvSpPr>
          <p:cNvPr id="182" name="Rectangle 2"/>
          <p:cNvSpPr txBox="1"/>
          <p:nvPr/>
        </p:nvSpPr>
        <p:spPr>
          <a:xfrm>
            <a:off x="1002890" y="-1"/>
            <a:ext cx="8141110" cy="64633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3600" b="1"/>
            </a:lvl1pPr>
          </a:lstStyle>
          <a:p>
            <a:r>
              <a:rPr lang="en-US" dirty="0" smtClean="0"/>
              <a:t>TIRYNS Portable Sensory</a:t>
            </a:r>
            <a:r>
              <a:rPr dirty="0" smtClean="0"/>
              <a:t> </a:t>
            </a:r>
            <a:r>
              <a:rPr dirty="0"/>
              <a:t>Environment</a:t>
            </a:r>
          </a:p>
        </p:txBody>
      </p:sp>
      <p:grpSp>
        <p:nvGrpSpPr>
          <p:cNvPr id="185" name="Rectangle 22"/>
          <p:cNvGrpSpPr/>
          <p:nvPr/>
        </p:nvGrpSpPr>
        <p:grpSpPr>
          <a:xfrm>
            <a:off x="3125448" y="4853838"/>
            <a:ext cx="804280" cy="1512689"/>
            <a:chOff x="0" y="0"/>
            <a:chExt cx="804279" cy="1512688"/>
          </a:xfrm>
        </p:grpSpPr>
        <p:sp>
          <p:nvSpPr>
            <p:cNvPr id="183" name="Rectangle"/>
            <p:cNvSpPr/>
            <p:nvPr/>
          </p:nvSpPr>
          <p:spPr>
            <a:xfrm>
              <a:off x="-1" y="0"/>
              <a:ext cx="804281" cy="1512688"/>
            </a:xfrm>
            <a:prstGeom prst="rect">
              <a:avLst/>
            </a:prstGeom>
            <a:solidFill>
              <a:srgbClr val="B3A2C7"/>
            </a:solidFill>
            <a:ln w="25400" cap="flat">
              <a:solidFill>
                <a:srgbClr val="3A5E8A"/>
              </a:solidFill>
              <a:prstDash val="solid"/>
              <a:round/>
            </a:ln>
            <a:effectLst/>
          </p:spPr>
          <p:txBody>
            <a:bodyPr wrap="square" lIns="45719" tIns="45719" rIns="45719" bIns="45719" numCol="1" anchor="t">
              <a:noAutofit/>
            </a:bodyPr>
            <a:lstStyle/>
            <a:p>
              <a:pPr algn="ctr">
                <a:defRPr sz="1600" b="1"/>
              </a:pPr>
              <a:endParaRPr/>
            </a:p>
          </p:txBody>
        </p:sp>
        <p:sp>
          <p:nvSpPr>
            <p:cNvPr id="184" name="USB"/>
            <p:cNvSpPr txBox="1"/>
            <p:nvPr/>
          </p:nvSpPr>
          <p:spPr>
            <a:xfrm>
              <a:off x="-1" y="0"/>
              <a:ext cx="804281" cy="3327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1600" b="1"/>
              </a:lvl1pPr>
            </a:lstStyle>
            <a:p>
              <a:r>
                <a:t>USB</a:t>
              </a:r>
            </a:p>
          </p:txBody>
        </p:sp>
      </p:grpSp>
      <p:grpSp>
        <p:nvGrpSpPr>
          <p:cNvPr id="188" name="Rectangle 23"/>
          <p:cNvGrpSpPr/>
          <p:nvPr/>
        </p:nvGrpSpPr>
        <p:grpSpPr>
          <a:xfrm>
            <a:off x="-1" y="2582895"/>
            <a:ext cx="1364568" cy="2543304"/>
            <a:chOff x="0" y="0"/>
            <a:chExt cx="1364566" cy="2543302"/>
          </a:xfrm>
        </p:grpSpPr>
        <p:sp>
          <p:nvSpPr>
            <p:cNvPr id="186" name="Rectangle"/>
            <p:cNvSpPr/>
            <p:nvPr/>
          </p:nvSpPr>
          <p:spPr>
            <a:xfrm>
              <a:off x="-1" y="-1"/>
              <a:ext cx="1364568" cy="2543304"/>
            </a:xfrm>
            <a:prstGeom prst="rect">
              <a:avLst/>
            </a:prstGeom>
            <a:solidFill>
              <a:schemeClr val="accent6"/>
            </a:solidFill>
            <a:ln w="25400" cap="flat">
              <a:solidFill>
                <a:srgbClr val="3A5E8A"/>
              </a:solidFill>
              <a:prstDash val="solid"/>
              <a:round/>
            </a:ln>
            <a:effectLst/>
          </p:spPr>
          <p:txBody>
            <a:bodyPr wrap="square" lIns="45719" tIns="45719" rIns="45719" bIns="45719" numCol="1" anchor="ctr">
              <a:noAutofit/>
            </a:bodyPr>
            <a:lstStyle/>
            <a:p>
              <a:pPr algn="ctr">
                <a:defRPr sz="1400" b="1"/>
              </a:pPr>
              <a:endParaRPr/>
            </a:p>
          </p:txBody>
        </p:sp>
        <p:sp>
          <p:nvSpPr>
            <p:cNvPr id="187" name="Equipment…"/>
            <p:cNvSpPr txBox="1"/>
            <p:nvPr/>
          </p:nvSpPr>
          <p:spPr>
            <a:xfrm>
              <a:off x="-1" y="70230"/>
              <a:ext cx="1364568" cy="2402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defRPr sz="1600" b="1" u="sng"/>
              </a:pPr>
              <a:r>
                <a:t>Equipment</a:t>
              </a:r>
              <a:endParaRPr>
                <a:solidFill>
                  <a:srgbClr val="FFFFFF"/>
                </a:solidFill>
              </a:endParaRPr>
            </a:p>
            <a:p>
              <a:pPr algn="ctr">
                <a:defRPr sz="1600" b="1" u="sng"/>
              </a:pPr>
              <a:endParaRPr>
                <a:solidFill>
                  <a:srgbClr val="FFFFFF"/>
                </a:solidFill>
              </a:endParaRPr>
            </a:p>
            <a:p>
              <a:pPr algn="ctr">
                <a:defRPr sz="1400" b="1"/>
              </a:pPr>
              <a:r>
                <a:t>Cameras</a:t>
              </a:r>
              <a:endParaRPr>
                <a:solidFill>
                  <a:srgbClr val="FFFFFF"/>
                </a:solidFill>
              </a:endParaRPr>
            </a:p>
            <a:p>
              <a:pPr algn="ctr">
                <a:defRPr sz="1400" b="1"/>
              </a:pPr>
              <a:r>
                <a:t>Microphone</a:t>
              </a:r>
              <a:endParaRPr>
                <a:solidFill>
                  <a:srgbClr val="FFFFFF"/>
                </a:solidFill>
              </a:endParaRPr>
            </a:p>
            <a:p>
              <a:pPr algn="ctr">
                <a:defRPr sz="1400" b="1"/>
              </a:pPr>
              <a:r>
                <a:t>Motion Detect</a:t>
              </a:r>
              <a:endParaRPr>
                <a:solidFill>
                  <a:srgbClr val="FFFFFF"/>
                </a:solidFill>
              </a:endParaRPr>
            </a:p>
            <a:p>
              <a:pPr algn="ctr">
                <a:defRPr sz="1400" b="1"/>
              </a:pPr>
              <a:r>
                <a:t>Anemometer</a:t>
              </a:r>
              <a:endParaRPr>
                <a:solidFill>
                  <a:srgbClr val="FFFFFF"/>
                </a:solidFill>
              </a:endParaRPr>
            </a:p>
            <a:p>
              <a:pPr algn="ctr">
                <a:defRPr sz="1400" b="1"/>
              </a:pPr>
              <a:r>
                <a:t>Range Finder</a:t>
              </a:r>
              <a:endParaRPr>
                <a:solidFill>
                  <a:srgbClr val="FFFFFF"/>
                </a:solidFill>
              </a:endParaRPr>
            </a:p>
            <a:p>
              <a:pPr algn="ctr">
                <a:defRPr sz="1400" b="1"/>
              </a:pPr>
              <a:r>
                <a:t>Temp/Humid </a:t>
              </a:r>
              <a:endParaRPr>
                <a:solidFill>
                  <a:srgbClr val="FFFFFF"/>
                </a:solidFill>
              </a:endParaRPr>
            </a:p>
            <a:p>
              <a:pPr algn="ctr">
                <a:defRPr sz="1400" b="1"/>
              </a:pPr>
              <a:r>
                <a:t>Altimeter</a:t>
              </a:r>
              <a:endParaRPr>
                <a:solidFill>
                  <a:srgbClr val="FFFFFF"/>
                </a:solidFill>
              </a:endParaRPr>
            </a:p>
            <a:p>
              <a:pPr algn="ctr">
                <a:defRPr sz="1400" b="1"/>
              </a:pPr>
              <a:r>
                <a:t>Heater/Fan</a:t>
              </a:r>
              <a:endParaRPr>
                <a:solidFill>
                  <a:srgbClr val="FFFFFF"/>
                </a:solidFill>
              </a:endParaRPr>
            </a:p>
          </p:txBody>
        </p:sp>
      </p:grpSp>
      <p:sp>
        <p:nvSpPr>
          <p:cNvPr id="189" name="Straight Connector 30"/>
          <p:cNvSpPr/>
          <p:nvPr/>
        </p:nvSpPr>
        <p:spPr>
          <a:xfrm flipH="1">
            <a:off x="4220307" y="1389335"/>
            <a:ext cx="1" cy="4673841"/>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190" name="Straight Arrow Connector 32"/>
          <p:cNvSpPr/>
          <p:nvPr/>
        </p:nvSpPr>
        <p:spPr>
          <a:xfrm>
            <a:off x="3929727" y="2053882"/>
            <a:ext cx="290581" cy="38838"/>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9" rIns="45719"/>
          <a:lstStyle/>
          <a:p>
            <a:endParaRPr/>
          </a:p>
        </p:txBody>
      </p:sp>
      <p:sp>
        <p:nvSpPr>
          <p:cNvPr id="191" name="Straight Arrow Connector 35"/>
          <p:cNvSpPr/>
          <p:nvPr/>
        </p:nvSpPr>
        <p:spPr>
          <a:xfrm flipV="1">
            <a:off x="3929727" y="3854546"/>
            <a:ext cx="290581" cy="3543"/>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9" rIns="45719"/>
          <a:lstStyle/>
          <a:p>
            <a:endParaRPr/>
          </a:p>
        </p:txBody>
      </p:sp>
      <p:sp>
        <p:nvSpPr>
          <p:cNvPr id="192" name="Straight Arrow Connector 37"/>
          <p:cNvSpPr/>
          <p:nvPr/>
        </p:nvSpPr>
        <p:spPr>
          <a:xfrm flipV="1">
            <a:off x="3929727" y="5430129"/>
            <a:ext cx="290581" cy="180055"/>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9" rIns="45719"/>
          <a:lstStyle/>
          <a:p>
            <a:endParaRPr/>
          </a:p>
        </p:txBody>
      </p:sp>
      <p:sp>
        <p:nvSpPr>
          <p:cNvPr id="193" name="Straight Arrow Connector 41"/>
          <p:cNvSpPr/>
          <p:nvPr/>
        </p:nvSpPr>
        <p:spPr>
          <a:xfrm>
            <a:off x="4220307" y="3801055"/>
            <a:ext cx="258826" cy="1"/>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9" rIns="45719"/>
          <a:lstStyle/>
          <a:p>
            <a:endParaRPr/>
          </a:p>
        </p:txBody>
      </p:sp>
      <p:sp>
        <p:nvSpPr>
          <p:cNvPr id="216" name="Straight Arrow Connector 44"/>
          <p:cNvSpPr/>
          <p:nvPr/>
        </p:nvSpPr>
        <p:spPr>
          <a:xfrm>
            <a:off x="5278712" y="5153055"/>
            <a:ext cx="882" cy="4361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25400">
            <a:solidFill>
              <a:schemeClr val="accent1"/>
            </a:solidFill>
            <a:tailEnd type="triangle"/>
          </a:ln>
          <a:effectLst>
            <a:outerShdw blurRad="38100" dist="20000" dir="5400000" rotWithShape="0">
              <a:srgbClr val="000000">
                <a:alpha val="38000"/>
              </a:srgbClr>
            </a:outerShdw>
          </a:effectLst>
        </p:spPr>
        <p:txBody>
          <a:bodyPr/>
          <a:lstStyle/>
          <a:p>
            <a:endParaRPr/>
          </a:p>
        </p:txBody>
      </p:sp>
      <p:sp>
        <p:nvSpPr>
          <p:cNvPr id="195" name="Straight Arrow Connector 46"/>
          <p:cNvSpPr/>
          <p:nvPr/>
        </p:nvSpPr>
        <p:spPr>
          <a:xfrm>
            <a:off x="1364566" y="3854546"/>
            <a:ext cx="506438" cy="1"/>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9" rIns="45719"/>
          <a:lstStyle/>
          <a:p>
            <a:endParaRPr/>
          </a:p>
        </p:txBody>
      </p:sp>
      <p:sp>
        <p:nvSpPr>
          <p:cNvPr id="196" name="Oval 50"/>
          <p:cNvSpPr/>
          <p:nvPr/>
        </p:nvSpPr>
        <p:spPr>
          <a:xfrm>
            <a:off x="1856926" y="3694157"/>
            <a:ext cx="351695" cy="320779"/>
          </a:xfrm>
          <a:prstGeom prst="ellipse">
            <a:avLst/>
          </a:prstGeom>
          <a:ln w="31750">
            <a:solidFill>
              <a:srgbClr val="4A7EBB"/>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217" name="Shape 55"/>
          <p:cNvSpPr/>
          <p:nvPr/>
        </p:nvSpPr>
        <p:spPr>
          <a:xfrm>
            <a:off x="1586230" y="2053590"/>
            <a:ext cx="1525270" cy="1800860"/>
          </a:xfrm>
          <a:custGeom>
            <a:avLst/>
            <a:gdLst/>
            <a:ahLst/>
            <a:cxnLst>
              <a:cxn ang="0">
                <a:pos x="wd2" y="hd2"/>
              </a:cxn>
              <a:cxn ang="5400000">
                <a:pos x="wd2" y="hd2"/>
              </a:cxn>
              <a:cxn ang="10800000">
                <a:pos x="wd2" y="hd2"/>
              </a:cxn>
              <a:cxn ang="16200000">
                <a:pos x="wd2" y="hd2"/>
              </a:cxn>
            </a:cxnLst>
            <a:rect l="0" t="0" r="r" b="b"/>
            <a:pathLst>
              <a:path w="21600" h="21600" extrusionOk="0">
                <a:moveTo>
                  <a:pt x="3597" y="21600"/>
                </a:moveTo>
                <a:lnTo>
                  <a:pt x="0" y="21600"/>
                </a:lnTo>
                <a:lnTo>
                  <a:pt x="0" y="0"/>
                </a:lnTo>
                <a:lnTo>
                  <a:pt x="21600" y="0"/>
                </a:lnTo>
              </a:path>
            </a:pathLst>
          </a:custGeom>
          <a:ln w="25400">
            <a:solidFill>
              <a:schemeClr val="accent1"/>
            </a:solidFill>
            <a:tailEnd type="triangle"/>
          </a:ln>
          <a:effectLst>
            <a:outerShdw blurRad="38100" dist="20000" dir="5400000" rotWithShape="0">
              <a:srgbClr val="000000">
                <a:alpha val="38000"/>
              </a:srgbClr>
            </a:outerShdw>
          </a:effectLst>
        </p:spPr>
        <p:txBody>
          <a:bodyPr/>
          <a:lstStyle/>
          <a:p>
            <a:endParaRPr/>
          </a:p>
        </p:txBody>
      </p:sp>
      <p:sp>
        <p:nvSpPr>
          <p:cNvPr id="218" name="Shape 57"/>
          <p:cNvSpPr/>
          <p:nvPr/>
        </p:nvSpPr>
        <p:spPr>
          <a:xfrm>
            <a:off x="1586230" y="3854450"/>
            <a:ext cx="1525270" cy="1755140"/>
          </a:xfrm>
          <a:custGeom>
            <a:avLst/>
            <a:gdLst/>
            <a:ahLst/>
            <a:cxnLst>
              <a:cxn ang="0">
                <a:pos x="wd2" y="hd2"/>
              </a:cxn>
              <a:cxn ang="5400000">
                <a:pos x="wd2" y="hd2"/>
              </a:cxn>
              <a:cxn ang="10800000">
                <a:pos x="wd2" y="hd2"/>
              </a:cxn>
              <a:cxn ang="16200000">
                <a:pos x="wd2" y="hd2"/>
              </a:cxn>
            </a:cxnLst>
            <a:rect l="0" t="0" r="r" b="b"/>
            <a:pathLst>
              <a:path w="21600" h="21600" extrusionOk="0">
                <a:moveTo>
                  <a:pt x="3597" y="0"/>
                </a:moveTo>
                <a:lnTo>
                  <a:pt x="0" y="0"/>
                </a:lnTo>
                <a:lnTo>
                  <a:pt x="0" y="21600"/>
                </a:lnTo>
                <a:lnTo>
                  <a:pt x="21600" y="21600"/>
                </a:lnTo>
              </a:path>
            </a:pathLst>
          </a:custGeom>
          <a:ln w="25400">
            <a:solidFill>
              <a:schemeClr val="accent1"/>
            </a:solidFill>
            <a:tailEnd type="triangle"/>
          </a:ln>
          <a:effectLst>
            <a:outerShdw blurRad="38100" dist="20000" dir="5400000" rotWithShape="0">
              <a:srgbClr val="000000">
                <a:alpha val="38000"/>
              </a:srgbClr>
            </a:outerShdw>
          </a:effectLst>
        </p:spPr>
        <p:txBody>
          <a:bodyPr/>
          <a:lstStyle/>
          <a:p>
            <a:endParaRPr/>
          </a:p>
        </p:txBody>
      </p:sp>
      <p:sp>
        <p:nvSpPr>
          <p:cNvPr id="219" name="Straight Arrow Connector 59"/>
          <p:cNvSpPr/>
          <p:nvPr/>
        </p:nvSpPr>
        <p:spPr>
          <a:xfrm>
            <a:off x="2224432" y="3855000"/>
            <a:ext cx="888317" cy="21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5400">
            <a:solidFill>
              <a:schemeClr val="accent1"/>
            </a:solidFill>
            <a:tailEnd type="triangle"/>
          </a:ln>
          <a:effectLst>
            <a:outerShdw blurRad="38100" dist="20000" dir="5400000" rotWithShape="0">
              <a:srgbClr val="000000">
                <a:alpha val="38000"/>
              </a:srgbClr>
            </a:outerShdw>
          </a:effectLst>
        </p:spPr>
        <p:txBody>
          <a:bodyPr/>
          <a:lstStyle/>
          <a:p>
            <a:endParaRPr/>
          </a:p>
        </p:txBody>
      </p:sp>
      <p:grpSp>
        <p:nvGrpSpPr>
          <p:cNvPr id="202" name="Cloud 60"/>
          <p:cNvGrpSpPr/>
          <p:nvPr/>
        </p:nvGrpSpPr>
        <p:grpSpPr>
          <a:xfrm>
            <a:off x="6399118" y="1212775"/>
            <a:ext cx="1986176" cy="916178"/>
            <a:chOff x="0" y="0"/>
            <a:chExt cx="1986175" cy="916177"/>
          </a:xfrm>
        </p:grpSpPr>
        <p:sp>
          <p:nvSpPr>
            <p:cNvPr id="200" name="Shape"/>
            <p:cNvSpPr/>
            <p:nvPr/>
          </p:nvSpPr>
          <p:spPr>
            <a:xfrm>
              <a:off x="0" y="0"/>
              <a:ext cx="1986176" cy="91617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noFill/>
            <a:ln w="25400"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201" name="Shape"/>
            <p:cNvSpPr/>
            <p:nvPr/>
          </p:nvSpPr>
          <p:spPr>
            <a:xfrm>
              <a:off x="100853" y="46586"/>
              <a:ext cx="1820001" cy="777867"/>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grpSp>
      <p:sp>
        <p:nvSpPr>
          <p:cNvPr id="203" name="TextBox 61"/>
          <p:cNvSpPr txBox="1"/>
          <p:nvPr/>
        </p:nvSpPr>
        <p:spPr>
          <a:xfrm>
            <a:off x="6678783" y="1501878"/>
            <a:ext cx="1163202" cy="3327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600" b="1"/>
            </a:lvl1pPr>
          </a:lstStyle>
          <a:p>
            <a:r>
              <a:t>Mobile Wifi</a:t>
            </a:r>
          </a:p>
        </p:txBody>
      </p:sp>
      <p:grpSp>
        <p:nvGrpSpPr>
          <p:cNvPr id="206" name="Rectangle 62"/>
          <p:cNvGrpSpPr/>
          <p:nvPr/>
        </p:nvGrpSpPr>
        <p:grpSpPr>
          <a:xfrm>
            <a:off x="4890118" y="1510523"/>
            <a:ext cx="804280" cy="332741"/>
            <a:chOff x="0" y="0"/>
            <a:chExt cx="804279" cy="332740"/>
          </a:xfrm>
        </p:grpSpPr>
        <p:sp>
          <p:nvSpPr>
            <p:cNvPr id="204" name="Rectangle"/>
            <p:cNvSpPr/>
            <p:nvPr/>
          </p:nvSpPr>
          <p:spPr>
            <a:xfrm>
              <a:off x="0" y="0"/>
              <a:ext cx="804280" cy="303353"/>
            </a:xfrm>
            <a:prstGeom prst="rect">
              <a:avLst/>
            </a:prstGeom>
            <a:solidFill>
              <a:srgbClr val="B3A2C7"/>
            </a:solidFill>
            <a:ln w="25400" cap="flat">
              <a:solidFill>
                <a:srgbClr val="3A5E8A"/>
              </a:solidFill>
              <a:prstDash val="solid"/>
              <a:round/>
            </a:ln>
            <a:effectLst/>
          </p:spPr>
          <p:txBody>
            <a:bodyPr wrap="square" lIns="45719" tIns="45719" rIns="45719" bIns="45719" numCol="1" anchor="t">
              <a:noAutofit/>
            </a:bodyPr>
            <a:lstStyle/>
            <a:p>
              <a:pPr algn="ctr">
                <a:defRPr sz="1600" b="1"/>
              </a:pPr>
              <a:endParaRPr/>
            </a:p>
          </p:txBody>
        </p:sp>
        <p:sp>
          <p:nvSpPr>
            <p:cNvPr id="205" name="Wifi"/>
            <p:cNvSpPr txBox="1"/>
            <p:nvPr/>
          </p:nvSpPr>
          <p:spPr>
            <a:xfrm>
              <a:off x="0" y="0"/>
              <a:ext cx="804280" cy="3327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1600" b="1"/>
              </a:lvl1pPr>
            </a:lstStyle>
            <a:p>
              <a:r>
                <a:t>Wifi</a:t>
              </a:r>
            </a:p>
          </p:txBody>
        </p:sp>
      </p:grpSp>
      <p:sp>
        <p:nvSpPr>
          <p:cNvPr id="220" name="Straight Arrow Connector 66"/>
          <p:cNvSpPr/>
          <p:nvPr/>
        </p:nvSpPr>
        <p:spPr>
          <a:xfrm>
            <a:off x="5288646" y="1843105"/>
            <a:ext cx="2835" cy="6060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25400">
            <a:solidFill>
              <a:schemeClr val="accent1"/>
            </a:solidFill>
            <a:headEnd type="triangle"/>
            <a:tailEnd type="triangle"/>
          </a:ln>
          <a:effectLst>
            <a:outerShdw blurRad="38100" dist="20000" dir="5400000" rotWithShape="0">
              <a:srgbClr val="000000">
                <a:alpha val="38000"/>
              </a:srgbClr>
            </a:outerShdw>
          </a:effectLst>
        </p:spPr>
        <p:txBody>
          <a:bodyPr/>
          <a:lstStyle/>
          <a:p>
            <a:endParaRPr/>
          </a:p>
        </p:txBody>
      </p:sp>
      <p:sp>
        <p:nvSpPr>
          <p:cNvPr id="208" name="Straight Arrow Connector 70"/>
          <p:cNvSpPr/>
          <p:nvPr/>
        </p:nvSpPr>
        <p:spPr>
          <a:xfrm flipH="1">
            <a:off x="6085513" y="2929445"/>
            <a:ext cx="315288" cy="1"/>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9" rIns="45719"/>
          <a:lstStyle/>
          <a:p>
            <a:endParaRPr/>
          </a:p>
        </p:txBody>
      </p:sp>
      <p:grpSp>
        <p:nvGrpSpPr>
          <p:cNvPr id="211" name="Rectangle 71"/>
          <p:cNvGrpSpPr/>
          <p:nvPr/>
        </p:nvGrpSpPr>
        <p:grpSpPr>
          <a:xfrm>
            <a:off x="6678783" y="3523462"/>
            <a:ext cx="1955410" cy="2843065"/>
            <a:chOff x="0" y="0"/>
            <a:chExt cx="1955408" cy="2843064"/>
          </a:xfrm>
        </p:grpSpPr>
        <p:sp>
          <p:nvSpPr>
            <p:cNvPr id="209" name="Rectangle"/>
            <p:cNvSpPr/>
            <p:nvPr/>
          </p:nvSpPr>
          <p:spPr>
            <a:xfrm>
              <a:off x="0" y="-1"/>
              <a:ext cx="1955409" cy="2843066"/>
            </a:xfrm>
            <a:prstGeom prst="rect">
              <a:avLst/>
            </a:prstGeom>
            <a:solidFill>
              <a:srgbClr val="B9CDE5"/>
            </a:solidFill>
            <a:ln w="25400" cap="flat">
              <a:solidFill>
                <a:srgbClr val="3A5E8A"/>
              </a:solidFill>
              <a:prstDash val="solid"/>
              <a:round/>
            </a:ln>
            <a:effectLst/>
          </p:spPr>
          <p:txBody>
            <a:bodyPr wrap="square" lIns="45719" tIns="45719" rIns="45719" bIns="45719" numCol="1" anchor="ctr">
              <a:noAutofit/>
            </a:bodyPr>
            <a:lstStyle/>
            <a:p>
              <a:pPr>
                <a:defRPr sz="1100" b="1"/>
              </a:pPr>
              <a:endParaRPr/>
            </a:p>
          </p:txBody>
        </p:sp>
        <p:sp>
          <p:nvSpPr>
            <p:cNvPr id="210" name="Analysis…"/>
            <p:cNvSpPr txBox="1"/>
            <p:nvPr/>
          </p:nvSpPr>
          <p:spPr>
            <a:xfrm>
              <a:off x="0" y="175662"/>
              <a:ext cx="1955409" cy="2491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defRPr b="1"/>
              </a:pPr>
              <a:r>
                <a:t>Analysis</a:t>
              </a:r>
              <a:endParaRPr>
                <a:solidFill>
                  <a:srgbClr val="FFFFFF"/>
                </a:solidFill>
              </a:endParaRPr>
            </a:p>
            <a:p>
              <a:pPr>
                <a:defRPr sz="1100" b="1"/>
              </a:pPr>
              <a:r>
                <a:t>Motion detected</a:t>
              </a:r>
              <a:endParaRPr>
                <a:solidFill>
                  <a:srgbClr val="FFFFFF"/>
                </a:solidFill>
              </a:endParaRPr>
            </a:p>
            <a:p>
              <a:pPr>
                <a:defRPr sz="1100" b="1"/>
              </a:pPr>
              <a:r>
                <a:t>Number of Tangos</a:t>
              </a:r>
              <a:endParaRPr>
                <a:solidFill>
                  <a:srgbClr val="FFFFFF"/>
                </a:solidFill>
              </a:endParaRPr>
            </a:p>
            <a:p>
              <a:pPr>
                <a:defRPr sz="1100" b="1"/>
              </a:pPr>
              <a:r>
                <a:t>Direction of march</a:t>
              </a:r>
              <a:endParaRPr>
                <a:solidFill>
                  <a:srgbClr val="FFFFFF"/>
                </a:solidFill>
              </a:endParaRPr>
            </a:p>
            <a:p>
              <a:pPr>
                <a:defRPr sz="1100" b="1"/>
              </a:pPr>
              <a:r>
                <a:t>Interdiction path</a:t>
              </a:r>
              <a:endParaRPr>
                <a:solidFill>
                  <a:srgbClr val="FFFFFF"/>
                </a:solidFill>
              </a:endParaRPr>
            </a:p>
            <a:p>
              <a:pPr>
                <a:defRPr sz="1100" b="1"/>
              </a:pPr>
              <a:r>
                <a:t>Line of sight analysis</a:t>
              </a:r>
              <a:endParaRPr>
                <a:solidFill>
                  <a:srgbClr val="FFFFFF"/>
                </a:solidFill>
              </a:endParaRPr>
            </a:p>
            <a:p>
              <a:pPr>
                <a:defRPr sz="1100" b="1"/>
              </a:pPr>
              <a:r>
                <a:t>Sensory enhanced video</a:t>
              </a:r>
              <a:endParaRPr>
                <a:solidFill>
                  <a:srgbClr val="FFFFFF"/>
                </a:solidFill>
              </a:endParaRPr>
            </a:p>
            <a:p>
              <a:pPr>
                <a:defRPr sz="1100" b="1"/>
              </a:pPr>
              <a:r>
                <a:t>Distance to target</a:t>
              </a:r>
              <a:endParaRPr>
                <a:solidFill>
                  <a:srgbClr val="FFFFFF"/>
                </a:solidFill>
              </a:endParaRPr>
            </a:p>
            <a:p>
              <a:pPr>
                <a:defRPr sz="1100" b="1"/>
              </a:pPr>
              <a:r>
                <a:t>Wind speeds</a:t>
              </a:r>
              <a:endParaRPr>
                <a:solidFill>
                  <a:srgbClr val="FFFFFF"/>
                </a:solidFill>
              </a:endParaRPr>
            </a:p>
            <a:p>
              <a:pPr>
                <a:defRPr sz="1100" b="1"/>
              </a:pPr>
              <a:r>
                <a:t>Elevation</a:t>
              </a:r>
              <a:endParaRPr>
                <a:solidFill>
                  <a:srgbClr val="FFFFFF"/>
                </a:solidFill>
              </a:endParaRPr>
            </a:p>
            <a:p>
              <a:pPr>
                <a:defRPr sz="1100" b="1"/>
              </a:pPr>
              <a:r>
                <a:t>Temp/humid</a:t>
              </a:r>
              <a:endParaRPr>
                <a:solidFill>
                  <a:srgbClr val="FFFFFF"/>
                </a:solidFill>
              </a:endParaRPr>
            </a:p>
            <a:p>
              <a:pPr>
                <a:defRPr sz="1100" b="1"/>
              </a:pPr>
              <a:r>
                <a:t>Cover or concealed positions</a:t>
              </a:r>
              <a:endParaRPr>
                <a:solidFill>
                  <a:srgbClr val="FFFFFF"/>
                </a:solidFill>
              </a:endParaRPr>
            </a:p>
            <a:p>
              <a:pPr>
                <a:defRPr sz="1100" b="1"/>
              </a:pPr>
              <a:endParaRPr>
                <a:solidFill>
                  <a:srgbClr val="FFFFFF"/>
                </a:solidFill>
              </a:endParaRPr>
            </a:p>
            <a:p>
              <a:pPr>
                <a:defRPr sz="1100" b="1"/>
              </a:pPr>
              <a:r>
                <a:t> </a:t>
              </a:r>
            </a:p>
          </p:txBody>
        </p:sp>
      </p:grpSp>
      <p:sp>
        <p:nvSpPr>
          <p:cNvPr id="212" name="TextBox 72"/>
          <p:cNvSpPr txBox="1"/>
          <p:nvPr/>
        </p:nvSpPr>
        <p:spPr>
          <a:xfrm>
            <a:off x="5287021" y="5196537"/>
            <a:ext cx="501710" cy="3327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600" b="1"/>
            </a:lvl1pPr>
          </a:lstStyle>
          <a:p>
            <a:r>
              <a:t>DEM</a:t>
            </a:r>
          </a:p>
        </p:txBody>
      </p:sp>
      <p:sp>
        <p:nvSpPr>
          <p:cNvPr id="221" name="Elbow Connector 76"/>
          <p:cNvSpPr/>
          <p:nvPr/>
        </p:nvSpPr>
        <p:spPr>
          <a:xfrm>
            <a:off x="6097270" y="3799840"/>
            <a:ext cx="567691" cy="1144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24" y="0"/>
                </a:lnTo>
                <a:lnTo>
                  <a:pt x="10824" y="21600"/>
                </a:lnTo>
                <a:lnTo>
                  <a:pt x="21600" y="21600"/>
                </a:lnTo>
              </a:path>
            </a:pathLst>
          </a:custGeom>
          <a:ln w="25400">
            <a:solidFill>
              <a:schemeClr val="accent1"/>
            </a:solidFill>
            <a:tailEnd type="triangle"/>
          </a:ln>
          <a:effectLst>
            <a:outerShdw blurRad="38100" dist="20000" dir="5400000" rotWithShape="0">
              <a:srgbClr val="000000">
                <a:alpha val="38000"/>
              </a:srgbClr>
            </a:outerShdw>
          </a:effectLst>
        </p:spPr>
        <p:txBody>
          <a:bodyPr/>
          <a:lstStyle/>
          <a:p>
            <a:endParaRPr/>
          </a:p>
        </p:txBody>
      </p:sp>
      <p:sp>
        <p:nvSpPr>
          <p:cNvPr id="214" name="Date Placeholder 3"/>
          <p:cNvSpPr txBox="1"/>
          <p:nvPr/>
        </p:nvSpPr>
        <p:spPr>
          <a:xfrm>
            <a:off x="457200" y="6404292"/>
            <a:ext cx="2133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1200">
                <a:solidFill>
                  <a:srgbClr val="898989"/>
                </a:solidFill>
              </a:defRPr>
            </a:lvl1pPr>
          </a:lstStyle>
          <a:p>
            <a:r>
              <a:t>October 1, 2018</a:t>
            </a:r>
          </a:p>
        </p:txBody>
      </p:sp>
      <p:sp>
        <p:nvSpPr>
          <p:cNvPr id="222" name="Straight Arrow Connector 82"/>
          <p:cNvSpPr/>
          <p:nvPr/>
        </p:nvSpPr>
        <p:spPr>
          <a:xfrm>
            <a:off x="5707283" y="1673737"/>
            <a:ext cx="684355" cy="19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25400">
            <a:solidFill>
              <a:schemeClr val="accent1"/>
            </a:solidFill>
            <a:headEnd type="triangle"/>
            <a:tailEnd type="triangle"/>
          </a:ln>
          <a:effectLst>
            <a:outerShdw blurRad="38100" dist="20000" dir="5400000" rotWithShape="0">
              <a:srgbClr val="000000">
                <a:alpha val="38000"/>
              </a:srgbClr>
            </a:outerShdw>
          </a:effectLst>
        </p:spPr>
        <p:txBody>
          <a:bodyPr/>
          <a:lstStyle/>
          <a:p>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0247DF02-9A5E-47EE-A40C-C4B9FC31602D}"/>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733105" y="2507694"/>
            <a:ext cx="2496615" cy="1671287"/>
          </a:xfrm>
          <a:prstGeom prst="rect">
            <a:avLst/>
          </a:prstGeom>
        </p:spPr>
      </p:pic>
      <p:pic>
        <p:nvPicPr>
          <p:cNvPr id="4" name="Picture 3">
            <a:extLst>
              <a:ext uri="{FF2B5EF4-FFF2-40B4-BE49-F238E27FC236}">
                <a16:creationId xmlns="" xmlns:a16="http://schemas.microsoft.com/office/drawing/2014/main" id="{338EE9ED-55BC-46B3-B392-DB4290C146E6}"/>
              </a:ext>
            </a:extLst>
          </p:cNvPr>
          <p:cNvPicPr>
            <a:picLocks noChangeAspect="1"/>
          </p:cNvPicPr>
          <p:nvPr/>
        </p:nvPicPr>
        <p:blipFill rotWithShape="1">
          <a:blip r:embed="rId4" cstate="print">
            <a:extLst>
              <a:ext uri="{28A0092B-C50C-407E-A947-70E740481C1C}">
                <a14:useLocalDpi xmlns="" xmlns:a14="http://schemas.microsoft.com/office/drawing/2010/main" val="0"/>
              </a:ext>
            </a:extLst>
          </a:blip>
          <a:srcRect t="19524"/>
          <a:stretch/>
        </p:blipFill>
        <p:spPr>
          <a:xfrm>
            <a:off x="4455042" y="2514600"/>
            <a:ext cx="2757555" cy="1664381"/>
          </a:xfrm>
          <a:prstGeom prst="rect">
            <a:avLst/>
          </a:prstGeom>
        </p:spPr>
      </p:pic>
      <p:pic>
        <p:nvPicPr>
          <p:cNvPr id="8" name="Picture 7">
            <a:extLst>
              <a:ext uri="{FF2B5EF4-FFF2-40B4-BE49-F238E27FC236}">
                <a16:creationId xmlns="" xmlns:a16="http://schemas.microsoft.com/office/drawing/2014/main" id="{E738037C-72AC-4563-A484-BC2DCDAE9E95}"/>
              </a:ext>
            </a:extLst>
          </p:cNvPr>
          <p:cNvPicPr>
            <a:picLocks noChangeAspect="1"/>
          </p:cNvPicPr>
          <p:nvPr/>
        </p:nvPicPr>
        <p:blipFill rotWithShape="1">
          <a:blip r:embed="rId5" cstate="print">
            <a:extLst>
              <a:ext uri="{28A0092B-C50C-407E-A947-70E740481C1C}">
                <a14:useLocalDpi xmlns="" xmlns:a14="http://schemas.microsoft.com/office/drawing/2010/main" val="0"/>
              </a:ext>
            </a:extLst>
          </a:blip>
          <a:srcRect b="9656"/>
          <a:stretch/>
        </p:blipFill>
        <p:spPr>
          <a:xfrm>
            <a:off x="4455042" y="4395766"/>
            <a:ext cx="2779062" cy="1680740"/>
          </a:xfrm>
          <a:prstGeom prst="rect">
            <a:avLst/>
          </a:prstGeom>
        </p:spPr>
      </p:pic>
      <p:pic>
        <p:nvPicPr>
          <p:cNvPr id="10" name="Picture 9">
            <a:extLst>
              <a:ext uri="{FF2B5EF4-FFF2-40B4-BE49-F238E27FC236}">
                <a16:creationId xmlns="" xmlns:a16="http://schemas.microsoft.com/office/drawing/2014/main" id="{20D73220-BDE7-47BD-9050-4EFC5A4AE196}"/>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1733106" y="4405219"/>
            <a:ext cx="2496615" cy="1671287"/>
          </a:xfrm>
          <a:prstGeom prst="rect">
            <a:avLst/>
          </a:prstGeom>
        </p:spPr>
      </p:pic>
      <p:sp>
        <p:nvSpPr>
          <p:cNvPr id="29" name="Rectangle 28">
            <a:extLst>
              <a:ext uri="{FF2B5EF4-FFF2-40B4-BE49-F238E27FC236}">
                <a16:creationId xmlns="" xmlns:a16="http://schemas.microsoft.com/office/drawing/2014/main" id="{6C96013C-9B41-4DCD-B179-7859E8AEF501}"/>
              </a:ext>
            </a:extLst>
          </p:cNvPr>
          <p:cNvSpPr/>
          <p:nvPr/>
        </p:nvSpPr>
        <p:spPr>
          <a:xfrm>
            <a:off x="503960" y="1462112"/>
            <a:ext cx="8229600" cy="923330"/>
          </a:xfrm>
          <a:prstGeom prst="rect">
            <a:avLst/>
          </a:prstGeom>
        </p:spPr>
        <p:txBody>
          <a:bodyPr wrap="square">
            <a:spAutoFit/>
          </a:bodyPr>
          <a:lstStyle/>
          <a:p>
            <a:r>
              <a:rPr lang="en-US" dirty="0"/>
              <a:t>Similar analytics and models can be deployed on the edge to detect marine debris, unsafe approaches, potential hazards, and other scenarios related to maritime safety.</a:t>
            </a:r>
          </a:p>
        </p:txBody>
      </p:sp>
      <p:sp>
        <p:nvSpPr>
          <p:cNvPr id="9" name="Title 1">
            <a:extLst>
              <a:ext uri="{FF2B5EF4-FFF2-40B4-BE49-F238E27FC236}">
                <a16:creationId xmlns="" xmlns:a16="http://schemas.microsoft.com/office/drawing/2014/main" id="{BCEE1C54-4EAB-44E4-814D-A4CF3A2C6916}"/>
              </a:ext>
            </a:extLst>
          </p:cNvPr>
          <p:cNvSpPr txBox="1">
            <a:spLocks/>
          </p:cNvSpPr>
          <p:nvPr/>
        </p:nvSpPr>
        <p:spPr>
          <a:xfrm>
            <a:off x="1319886" y="94990"/>
            <a:ext cx="7711572" cy="868362"/>
          </a:xfrm>
          <a:prstGeom prst="rect">
            <a:avLst/>
          </a:prstGeom>
        </p:spPr>
        <p:txBody>
          <a:bodyPr/>
          <a:lstStyle>
            <a:lvl1pPr algn="l" defTabSz="914400" rtl="0" eaLnBrk="1" latinLnBrk="0" hangingPunct="1">
              <a:lnSpc>
                <a:spcPts val="3200"/>
              </a:lnSpc>
              <a:spcBef>
                <a:spcPct val="0"/>
              </a:spcBef>
              <a:buNone/>
              <a:defRPr lang="en-US" sz="3200" b="1" kern="1200">
                <a:solidFill>
                  <a:schemeClr val="tx2"/>
                </a:solidFill>
                <a:latin typeface="Arial" pitchFamily="34" charset="0"/>
                <a:ea typeface="Verdana" pitchFamily="34" charset="0"/>
                <a:cs typeface="Arial" pitchFamily="34" charset="0"/>
              </a:defRPr>
            </a:lvl1pPr>
          </a:lstStyle>
          <a:p>
            <a:r>
              <a:rPr lang="en-US" dirty="0"/>
              <a:t>Threat Detection</a:t>
            </a:r>
          </a:p>
          <a:p>
            <a:r>
              <a:rPr lang="en-US" b="0" dirty="0"/>
              <a:t>Machine Learning on the Edge</a:t>
            </a:r>
          </a:p>
        </p:txBody>
      </p:sp>
    </p:spTree>
    <p:extLst>
      <p:ext uri="{BB962C8B-B14F-4D97-AF65-F5344CB8AC3E}">
        <p14:creationId xmlns="" xmlns:p14="http://schemas.microsoft.com/office/powerpoint/2010/main" val="329176488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4C42D9-BD4A-43EB-9B8E-ECC2522D63AC}"/>
              </a:ext>
            </a:extLst>
          </p:cNvPr>
          <p:cNvSpPr>
            <a:spLocks noGrp="1"/>
          </p:cNvSpPr>
          <p:nvPr>
            <p:ph type="title"/>
          </p:nvPr>
        </p:nvSpPr>
        <p:spPr>
          <a:xfrm>
            <a:off x="2215853" y="-3119"/>
            <a:ext cx="5880836" cy="868362"/>
          </a:xfrm>
        </p:spPr>
        <p:txBody>
          <a:bodyPr>
            <a:normAutofit/>
          </a:bodyPr>
          <a:lstStyle/>
          <a:p>
            <a:r>
              <a:rPr lang="en-US" dirty="0"/>
              <a:t>Focus: </a:t>
            </a:r>
            <a:r>
              <a:rPr lang="en-US" b="0" dirty="0"/>
              <a:t>Movement Prediction</a:t>
            </a:r>
          </a:p>
        </p:txBody>
      </p:sp>
      <p:sp>
        <p:nvSpPr>
          <p:cNvPr id="3" name="Content Placeholder 2">
            <a:extLst>
              <a:ext uri="{FF2B5EF4-FFF2-40B4-BE49-F238E27FC236}">
                <a16:creationId xmlns="" xmlns:a16="http://schemas.microsoft.com/office/drawing/2014/main" id="{20B2C7BB-2CCD-4748-A2CB-1F59FC259809}"/>
              </a:ext>
            </a:extLst>
          </p:cNvPr>
          <p:cNvSpPr>
            <a:spLocks noGrp="1"/>
          </p:cNvSpPr>
          <p:nvPr>
            <p:ph idx="1"/>
          </p:nvPr>
        </p:nvSpPr>
        <p:spPr>
          <a:xfrm>
            <a:off x="609600" y="2229593"/>
            <a:ext cx="5078776" cy="3986816"/>
          </a:xfrm>
        </p:spPr>
        <p:txBody>
          <a:bodyPr>
            <a:normAutofit lnSpcReduction="10000"/>
          </a:bodyPr>
          <a:lstStyle/>
          <a:p>
            <a:r>
              <a:rPr lang="en-US" sz="1800" b="0" dirty="0"/>
              <a:t>In FY18, a </a:t>
            </a:r>
            <a:r>
              <a:rPr lang="en-US" sz="1800" dirty="0"/>
              <a:t>Recurrent Neural Network (RNN) </a:t>
            </a:r>
            <a:r>
              <a:rPr lang="en-US" sz="1800" b="0" dirty="0"/>
              <a:t>was applied to forecast marine vessel movements along routes to probable destinations</a:t>
            </a:r>
          </a:p>
          <a:p>
            <a:r>
              <a:rPr lang="en-US" sz="1800" b="0" dirty="0"/>
              <a:t>RNNs can also be applied to terrestrial vehicle data for various predictive tasks</a:t>
            </a:r>
          </a:p>
          <a:p>
            <a:r>
              <a:rPr lang="en-US" sz="1800" b="0" dirty="0"/>
              <a:t>RNNs have not only a static state, which could represent features like local geography and vehicle movement limitations, but also a dynamic state, which could represent a specific vehicle's previous behavior and other time-dependent variables</a:t>
            </a:r>
          </a:p>
          <a:p>
            <a:r>
              <a:rPr lang="en-US" sz="1800" b="0" dirty="0"/>
              <a:t>This unique architecture is well-suited for determining vehicle trajectories, destinations, and anomalous behaviors</a:t>
            </a:r>
          </a:p>
        </p:txBody>
      </p:sp>
      <p:sp>
        <p:nvSpPr>
          <p:cNvPr id="12" name="Rounded Rectangle 17">
            <a:extLst>
              <a:ext uri="{FF2B5EF4-FFF2-40B4-BE49-F238E27FC236}">
                <a16:creationId xmlns="" xmlns:a16="http://schemas.microsoft.com/office/drawing/2014/main" id="{DD1377E5-6975-4597-8712-DF378F1A7AB5}"/>
              </a:ext>
            </a:extLst>
          </p:cNvPr>
          <p:cNvSpPr/>
          <p:nvPr/>
        </p:nvSpPr>
        <p:spPr>
          <a:xfrm>
            <a:off x="5226836" y="1454137"/>
            <a:ext cx="1033900" cy="659869"/>
          </a:xfrm>
          <a:prstGeom prst="roundRect">
            <a:avLst/>
          </a:prstGeom>
          <a:solidFill>
            <a:schemeClr val="tx2">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359" b="1" dirty="0">
                <a:solidFill>
                  <a:schemeClr val="bg1"/>
                </a:solidFill>
                <a:latin typeface="Calibri" panose="020F0502020204030204" pitchFamily="34" charset="0"/>
                <a:cs typeface="Calibri" panose="020F0502020204030204" pitchFamily="34" charset="0"/>
              </a:rPr>
              <a:t>Entity Pattern of Life</a:t>
            </a:r>
          </a:p>
        </p:txBody>
      </p:sp>
      <p:sp>
        <p:nvSpPr>
          <p:cNvPr id="13" name="Rounded Rectangle 28">
            <a:extLst>
              <a:ext uri="{FF2B5EF4-FFF2-40B4-BE49-F238E27FC236}">
                <a16:creationId xmlns="" xmlns:a16="http://schemas.microsoft.com/office/drawing/2014/main" id="{B08D347A-0717-49E8-B2A8-D8ACA392F63B}"/>
              </a:ext>
            </a:extLst>
          </p:cNvPr>
          <p:cNvSpPr/>
          <p:nvPr/>
        </p:nvSpPr>
        <p:spPr>
          <a:xfrm>
            <a:off x="6449634" y="1438892"/>
            <a:ext cx="975556" cy="661021"/>
          </a:xfrm>
          <a:prstGeom prst="roundRect">
            <a:avLst>
              <a:gd name="adj" fmla="val 13872"/>
            </a:avLst>
          </a:prstGeom>
          <a:solidFill>
            <a:schemeClr val="tx2">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359" b="1" dirty="0">
                <a:solidFill>
                  <a:schemeClr val="bg1"/>
                </a:solidFill>
                <a:latin typeface="Calibri" panose="020F0502020204030204" pitchFamily="34" charset="0"/>
                <a:cs typeface="Calibri" panose="020F0502020204030204" pitchFamily="34" charset="0"/>
              </a:rPr>
              <a:t>Trajectory</a:t>
            </a:r>
            <a:br>
              <a:rPr lang="en-US" sz="1359" b="1" dirty="0">
                <a:solidFill>
                  <a:schemeClr val="bg1"/>
                </a:solidFill>
                <a:latin typeface="Calibri" panose="020F0502020204030204" pitchFamily="34" charset="0"/>
                <a:cs typeface="Calibri" panose="020F0502020204030204" pitchFamily="34" charset="0"/>
              </a:rPr>
            </a:br>
            <a:r>
              <a:rPr lang="en-US" sz="1359" b="1" dirty="0">
                <a:solidFill>
                  <a:schemeClr val="bg1"/>
                </a:solidFill>
                <a:latin typeface="Calibri" panose="020F0502020204030204" pitchFamily="34" charset="0"/>
                <a:cs typeface="Calibri" panose="020F0502020204030204" pitchFamily="34" charset="0"/>
              </a:rPr>
              <a:t>Models</a:t>
            </a:r>
          </a:p>
        </p:txBody>
      </p:sp>
      <p:sp>
        <p:nvSpPr>
          <p:cNvPr id="14" name="Rounded Rectangle 28">
            <a:extLst>
              <a:ext uri="{FF2B5EF4-FFF2-40B4-BE49-F238E27FC236}">
                <a16:creationId xmlns="" xmlns:a16="http://schemas.microsoft.com/office/drawing/2014/main" id="{C94F6131-1DE6-4D65-ADBD-16173FA787B8}"/>
              </a:ext>
            </a:extLst>
          </p:cNvPr>
          <p:cNvSpPr/>
          <p:nvPr/>
        </p:nvSpPr>
        <p:spPr>
          <a:xfrm>
            <a:off x="7614088" y="1438892"/>
            <a:ext cx="975556" cy="661021"/>
          </a:xfrm>
          <a:prstGeom prst="roundRect">
            <a:avLst>
              <a:gd name="adj" fmla="val 13872"/>
            </a:avLst>
          </a:prstGeom>
          <a:solidFill>
            <a:schemeClr val="tx2">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359" b="1" dirty="0">
                <a:solidFill>
                  <a:schemeClr val="bg1"/>
                </a:solidFill>
                <a:latin typeface="Calibri" panose="020F0502020204030204" pitchFamily="34" charset="0"/>
                <a:cs typeface="Calibri" panose="020F0502020204030204" pitchFamily="34" charset="0"/>
              </a:rPr>
              <a:t>Trajectory</a:t>
            </a:r>
            <a:br>
              <a:rPr lang="en-US" sz="1359" b="1" dirty="0">
                <a:solidFill>
                  <a:schemeClr val="bg1"/>
                </a:solidFill>
                <a:latin typeface="Calibri" panose="020F0502020204030204" pitchFamily="34" charset="0"/>
                <a:cs typeface="Calibri" panose="020F0502020204030204" pitchFamily="34" charset="0"/>
              </a:rPr>
            </a:br>
            <a:r>
              <a:rPr lang="en-US" sz="1359" b="1" dirty="0">
                <a:solidFill>
                  <a:schemeClr val="bg1"/>
                </a:solidFill>
                <a:latin typeface="Calibri" panose="020F0502020204030204" pitchFamily="34" charset="0"/>
                <a:cs typeface="Calibri" panose="020F0502020204030204" pitchFamily="34" charset="0"/>
              </a:rPr>
              <a:t>Forecast</a:t>
            </a:r>
          </a:p>
        </p:txBody>
      </p:sp>
      <p:sp>
        <p:nvSpPr>
          <p:cNvPr id="15" name="Rounded Rectangle 14">
            <a:extLst>
              <a:ext uri="{FF2B5EF4-FFF2-40B4-BE49-F238E27FC236}">
                <a16:creationId xmlns="" xmlns:a16="http://schemas.microsoft.com/office/drawing/2014/main" id="{B2D1AEAA-AD07-4D58-B0BB-F8685585E314}"/>
              </a:ext>
            </a:extLst>
          </p:cNvPr>
          <p:cNvSpPr/>
          <p:nvPr/>
        </p:nvSpPr>
        <p:spPr>
          <a:xfrm>
            <a:off x="1891406" y="1438682"/>
            <a:ext cx="978823" cy="661231"/>
          </a:xfrm>
          <a:prstGeom prst="roundRect">
            <a:avLst>
              <a:gd name="adj" fmla="val 13629"/>
            </a:avLst>
          </a:prstGeom>
          <a:solidFill>
            <a:schemeClr val="tx2">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dirty="0">
                <a:solidFill>
                  <a:schemeClr val="bg1"/>
                </a:solidFill>
                <a:latin typeface="Calibri" panose="020F0502020204030204" pitchFamily="34" charset="0"/>
                <a:cs typeface="Calibri" panose="020F0502020204030204" pitchFamily="34" charset="0"/>
              </a:rPr>
              <a:t>Pattern Detector</a:t>
            </a:r>
          </a:p>
        </p:txBody>
      </p:sp>
      <p:sp>
        <p:nvSpPr>
          <p:cNvPr id="16" name="Rounded Rectangle 17">
            <a:extLst>
              <a:ext uri="{FF2B5EF4-FFF2-40B4-BE49-F238E27FC236}">
                <a16:creationId xmlns="" xmlns:a16="http://schemas.microsoft.com/office/drawing/2014/main" id="{8DE58D52-3491-49B2-955E-DB0E3990ED98}"/>
              </a:ext>
            </a:extLst>
          </p:cNvPr>
          <p:cNvSpPr/>
          <p:nvPr/>
        </p:nvSpPr>
        <p:spPr>
          <a:xfrm>
            <a:off x="675847" y="1424589"/>
            <a:ext cx="1033900" cy="659869"/>
          </a:xfrm>
          <a:prstGeom prst="roundRect">
            <a:avLst/>
          </a:prstGeom>
          <a:solidFill>
            <a:schemeClr val="tx2">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359" b="1" dirty="0">
                <a:solidFill>
                  <a:schemeClr val="bg1"/>
                </a:solidFill>
                <a:latin typeface="Calibri" panose="020F0502020204030204" pitchFamily="34" charset="0"/>
                <a:cs typeface="Calibri" panose="020F0502020204030204" pitchFamily="34" charset="0"/>
              </a:rPr>
              <a:t>Area Pattern of Life</a:t>
            </a:r>
          </a:p>
        </p:txBody>
      </p:sp>
      <p:sp>
        <p:nvSpPr>
          <p:cNvPr id="4" name="Arrow: Right 3">
            <a:extLst>
              <a:ext uri="{FF2B5EF4-FFF2-40B4-BE49-F238E27FC236}">
                <a16:creationId xmlns="" xmlns:a16="http://schemas.microsoft.com/office/drawing/2014/main" id="{F7FDB2B2-B5BC-4E87-96A3-649F4E55D585}"/>
              </a:ext>
            </a:extLst>
          </p:cNvPr>
          <p:cNvSpPr/>
          <p:nvPr/>
        </p:nvSpPr>
        <p:spPr>
          <a:xfrm>
            <a:off x="3065086" y="1793390"/>
            <a:ext cx="2002536" cy="209938"/>
          </a:xfrm>
          <a:prstGeom prst="right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pic>
        <p:nvPicPr>
          <p:cNvPr id="19" name="Picture 18">
            <a:extLst>
              <a:ext uri="{FF2B5EF4-FFF2-40B4-BE49-F238E27FC236}">
                <a16:creationId xmlns="" xmlns:a16="http://schemas.microsoft.com/office/drawing/2014/main" id="{D91D6117-8595-4EBF-81A9-5858C098E46A}"/>
              </a:ext>
            </a:extLst>
          </p:cNvPr>
          <p:cNvPicPr>
            <a:picLocks noChangeAspect="1"/>
          </p:cNvPicPr>
          <p:nvPr/>
        </p:nvPicPr>
        <p:blipFill rotWithShape="1">
          <a:blip r:embed="rId2" cstate="screen">
            <a:extLst>
              <a:ext uri="{28A0092B-C50C-407E-A947-70E740481C1C}">
                <a14:useLocalDpi xmlns="" xmlns:a14="http://schemas.microsoft.com/office/drawing/2010/main"/>
              </a:ext>
            </a:extLst>
          </a:blip>
          <a:srcRect/>
          <a:stretch/>
        </p:blipFill>
        <p:spPr>
          <a:xfrm>
            <a:off x="5859266" y="2488885"/>
            <a:ext cx="2033318" cy="3550108"/>
          </a:xfrm>
          <a:prstGeom prst="rect">
            <a:avLst/>
          </a:prstGeom>
        </p:spPr>
      </p:pic>
      <p:sp>
        <p:nvSpPr>
          <p:cNvPr id="20" name="Donut 7">
            <a:extLst>
              <a:ext uri="{FF2B5EF4-FFF2-40B4-BE49-F238E27FC236}">
                <a16:creationId xmlns="" xmlns:a16="http://schemas.microsoft.com/office/drawing/2014/main" id="{2519096D-865D-404D-A9E7-7F76009918E6}"/>
              </a:ext>
            </a:extLst>
          </p:cNvPr>
          <p:cNvSpPr/>
          <p:nvPr/>
        </p:nvSpPr>
        <p:spPr>
          <a:xfrm>
            <a:off x="6072259" y="3087846"/>
            <a:ext cx="229568" cy="229568"/>
          </a:xfrm>
          <a:prstGeom prst="donut">
            <a:avLst>
              <a:gd name="adj" fmla="val 10553"/>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eeform 8">
            <a:extLst>
              <a:ext uri="{FF2B5EF4-FFF2-40B4-BE49-F238E27FC236}">
                <a16:creationId xmlns="" xmlns:a16="http://schemas.microsoft.com/office/drawing/2014/main" id="{5429C339-90D6-4F03-82D4-73CDFFB5AF6F}"/>
              </a:ext>
            </a:extLst>
          </p:cNvPr>
          <p:cNvSpPr/>
          <p:nvPr/>
        </p:nvSpPr>
        <p:spPr>
          <a:xfrm>
            <a:off x="6187043" y="3349779"/>
            <a:ext cx="538291" cy="2619696"/>
          </a:xfrm>
          <a:custGeom>
            <a:avLst/>
            <a:gdLst>
              <a:gd name="connsiteX0" fmla="*/ 769671 w 769671"/>
              <a:gd name="connsiteY0" fmla="*/ 3745751 h 3745751"/>
              <a:gd name="connsiteX1" fmla="*/ 699333 w 769671"/>
              <a:gd name="connsiteY1" fmla="*/ 2397598 h 3745751"/>
              <a:gd name="connsiteX2" fmla="*/ 535210 w 769671"/>
              <a:gd name="connsiteY2" fmla="*/ 1659044 h 3745751"/>
              <a:gd name="connsiteX3" fmla="*/ 206964 w 769671"/>
              <a:gd name="connsiteY3" fmla="*/ 1014275 h 3745751"/>
              <a:gd name="connsiteX4" fmla="*/ 19394 w 769671"/>
              <a:gd name="connsiteY4" fmla="*/ 381228 h 3745751"/>
              <a:gd name="connsiteX5" fmla="*/ 31117 w 769671"/>
              <a:gd name="connsiteY5" fmla="*/ 6090 h 374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671" h="3745751">
                <a:moveTo>
                  <a:pt x="769671" y="3745751"/>
                </a:moveTo>
                <a:cubicBezTo>
                  <a:pt x="754040" y="3245566"/>
                  <a:pt x="738410" y="2745382"/>
                  <a:pt x="699333" y="2397598"/>
                </a:cubicBezTo>
                <a:cubicBezTo>
                  <a:pt x="660256" y="2049813"/>
                  <a:pt x="617271" y="1889598"/>
                  <a:pt x="535210" y="1659044"/>
                </a:cubicBezTo>
                <a:cubicBezTo>
                  <a:pt x="453149" y="1428490"/>
                  <a:pt x="292933" y="1227244"/>
                  <a:pt x="206964" y="1014275"/>
                </a:cubicBezTo>
                <a:cubicBezTo>
                  <a:pt x="120995" y="801306"/>
                  <a:pt x="48702" y="549259"/>
                  <a:pt x="19394" y="381228"/>
                </a:cubicBezTo>
                <a:cubicBezTo>
                  <a:pt x="-9914" y="213197"/>
                  <a:pt x="-6006" y="-42756"/>
                  <a:pt x="31117" y="6090"/>
                </a:cubicBezTo>
              </a:path>
            </a:pathLst>
          </a:custGeom>
          <a:noFill/>
          <a:ln w="57150">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 xmlns:a16="http://schemas.microsoft.com/office/drawing/2014/main" id="{85A89023-BE22-4EA9-AB84-C5C9E356407D}"/>
              </a:ext>
            </a:extLst>
          </p:cNvPr>
          <p:cNvCxnSpPr/>
          <p:nvPr/>
        </p:nvCxnSpPr>
        <p:spPr>
          <a:xfrm>
            <a:off x="6360406" y="3609860"/>
            <a:ext cx="16892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286D13E4-FA07-4617-9255-B9558A2B426D}"/>
              </a:ext>
            </a:extLst>
          </p:cNvPr>
          <p:cNvCxnSpPr/>
          <p:nvPr/>
        </p:nvCxnSpPr>
        <p:spPr>
          <a:xfrm>
            <a:off x="6360405" y="3202630"/>
            <a:ext cx="16892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 xmlns:a16="http://schemas.microsoft.com/office/drawing/2014/main" id="{8E9E4417-027A-47E2-88BB-8B4A428391FA}"/>
              </a:ext>
            </a:extLst>
          </p:cNvPr>
          <p:cNvSpPr txBox="1"/>
          <p:nvPr/>
        </p:nvSpPr>
        <p:spPr>
          <a:xfrm>
            <a:off x="8096689" y="3087846"/>
            <a:ext cx="742511" cy="369332"/>
          </a:xfrm>
          <a:prstGeom prst="rect">
            <a:avLst/>
          </a:prstGeom>
          <a:noFill/>
        </p:spPr>
        <p:txBody>
          <a:bodyPr wrap="none" rtlCol="0">
            <a:spAutoFit/>
          </a:bodyPr>
          <a:lstStyle/>
          <a:p>
            <a:r>
              <a:rPr lang="en-US" sz="900" dirty="0">
                <a:ea typeface="Verdana" pitchFamily="34" charset="0"/>
                <a:cs typeface="Verdana" pitchFamily="34" charset="0"/>
              </a:rPr>
              <a:t>likely </a:t>
            </a:r>
          </a:p>
          <a:p>
            <a:r>
              <a:rPr lang="en-US" sz="900" dirty="0">
                <a:ea typeface="Verdana" pitchFamily="34" charset="0"/>
                <a:cs typeface="Verdana" pitchFamily="34" charset="0"/>
              </a:rPr>
              <a:t>destination</a:t>
            </a:r>
          </a:p>
        </p:txBody>
      </p:sp>
      <p:sp>
        <p:nvSpPr>
          <p:cNvPr id="23" name="TextBox 22">
            <a:extLst>
              <a:ext uri="{FF2B5EF4-FFF2-40B4-BE49-F238E27FC236}">
                <a16:creationId xmlns="" xmlns:a16="http://schemas.microsoft.com/office/drawing/2014/main" id="{FD311856-3319-4EE6-B267-4C9BC1A7EDB9}"/>
              </a:ext>
            </a:extLst>
          </p:cNvPr>
          <p:cNvSpPr txBox="1"/>
          <p:nvPr/>
        </p:nvSpPr>
        <p:spPr>
          <a:xfrm>
            <a:off x="8096689" y="3482826"/>
            <a:ext cx="691215" cy="369332"/>
          </a:xfrm>
          <a:prstGeom prst="rect">
            <a:avLst/>
          </a:prstGeom>
          <a:noFill/>
        </p:spPr>
        <p:txBody>
          <a:bodyPr wrap="none" rtlCol="0">
            <a:spAutoFit/>
          </a:bodyPr>
          <a:lstStyle/>
          <a:p>
            <a:r>
              <a:rPr lang="en-US" sz="900" dirty="0">
                <a:ea typeface="Verdana" pitchFamily="34" charset="0"/>
                <a:cs typeface="Verdana" pitchFamily="34" charset="0"/>
              </a:rPr>
              <a:t>predicted </a:t>
            </a:r>
          </a:p>
          <a:p>
            <a:r>
              <a:rPr lang="en-US" sz="900" dirty="0">
                <a:ea typeface="Verdana" pitchFamily="34" charset="0"/>
                <a:cs typeface="Verdana" pitchFamily="34" charset="0"/>
              </a:rPr>
              <a:t>path</a:t>
            </a:r>
          </a:p>
        </p:txBody>
      </p:sp>
    </p:spTree>
    <p:extLst>
      <p:ext uri="{BB962C8B-B14F-4D97-AF65-F5344CB8AC3E}">
        <p14:creationId xmlns="" xmlns:p14="http://schemas.microsoft.com/office/powerpoint/2010/main" val="195085558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15">
            <a:extLst>
              <a:ext uri="{FF2B5EF4-FFF2-40B4-BE49-F238E27FC236}">
                <a16:creationId xmlns="" xmlns:a16="http://schemas.microsoft.com/office/drawing/2014/main" id="{3AF9A875-3890-43B2-ADCD-04BB31960347}"/>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40946" y="3955251"/>
            <a:ext cx="7189226" cy="2435879"/>
          </a:xfrm>
          <a:prstGeom prst="rect">
            <a:avLst/>
          </a:prstGeom>
          <a:noFill/>
          <a:ln>
            <a:solidFill>
              <a:schemeClr val="tx2">
                <a:lumMod val="60000"/>
                <a:lumOff val="40000"/>
              </a:schemeClr>
            </a:solidFill>
          </a:ln>
          <a:extLst>
            <a:ext uri="{909E8E84-426E-40DD-AFC4-6F175D3DCCD1}">
              <a14:hiddenFill xmlns="" xmlns:a14="http://schemas.microsoft.com/office/drawing/2010/main">
                <a:solidFill>
                  <a:srgbClr val="FFFFFF"/>
                </a:solidFill>
              </a14:hiddenFill>
            </a:ext>
          </a:extLst>
        </p:spPr>
      </p:pic>
      <p:sp>
        <p:nvSpPr>
          <p:cNvPr id="42" name="Rectangle 41">
            <a:extLst>
              <a:ext uri="{FF2B5EF4-FFF2-40B4-BE49-F238E27FC236}">
                <a16:creationId xmlns="" xmlns:a16="http://schemas.microsoft.com/office/drawing/2014/main" id="{D32AB2A4-B499-4E52-95BB-FC91779CD895}"/>
              </a:ext>
            </a:extLst>
          </p:cNvPr>
          <p:cNvSpPr/>
          <p:nvPr/>
        </p:nvSpPr>
        <p:spPr>
          <a:xfrm>
            <a:off x="3507946" y="6356946"/>
            <a:ext cx="1715534" cy="307777"/>
          </a:xfrm>
          <a:prstGeom prst="rect">
            <a:avLst/>
          </a:prstGeom>
        </p:spPr>
        <p:txBody>
          <a:bodyPr wrap="none">
            <a:spAutoFit/>
          </a:bodyPr>
          <a:lstStyle/>
          <a:p>
            <a:r>
              <a:rPr lang="en-US" altLang="en-US" sz="1400" dirty="0" bmk="_Toc514695217">
                <a:solidFill>
                  <a:srgbClr val="1F497D"/>
                </a:solidFill>
                <a:latin typeface="Calibri" panose="020F0502020204030204" pitchFamily="34" charset="0"/>
                <a:ea typeface="Times New Roman" panose="02020603050405020304" pitchFamily="18" charset="0"/>
                <a:cs typeface="Times New Roman" panose="02020603050405020304" pitchFamily="18" charset="0"/>
              </a:rPr>
              <a:t>Hour (YYYMMDDHH)</a:t>
            </a:r>
            <a:endParaRPr lang="en-US" sz="1400" dirty="0"/>
          </a:p>
        </p:txBody>
      </p:sp>
      <p:sp>
        <p:nvSpPr>
          <p:cNvPr id="43" name="Rectangle 42">
            <a:extLst>
              <a:ext uri="{FF2B5EF4-FFF2-40B4-BE49-F238E27FC236}">
                <a16:creationId xmlns="" xmlns:a16="http://schemas.microsoft.com/office/drawing/2014/main" id="{0CAE67D6-1A4A-4328-88BB-A69CF063131A}"/>
              </a:ext>
            </a:extLst>
          </p:cNvPr>
          <p:cNvSpPr/>
          <p:nvPr/>
        </p:nvSpPr>
        <p:spPr>
          <a:xfrm rot="16200000">
            <a:off x="105684" y="5107602"/>
            <a:ext cx="1098314" cy="307777"/>
          </a:xfrm>
          <a:prstGeom prst="rect">
            <a:avLst/>
          </a:prstGeom>
        </p:spPr>
        <p:txBody>
          <a:bodyPr wrap="none">
            <a:spAutoFit/>
          </a:bodyPr>
          <a:lstStyle/>
          <a:p>
            <a:r>
              <a:rPr lang="en-US" altLang="en-US" sz="1400" dirty="0" bmk="_Toc514695217">
                <a:solidFill>
                  <a:srgbClr val="1F497D"/>
                </a:solidFill>
                <a:latin typeface="Calibri" panose="020F0502020204030204" pitchFamily="34" charset="0"/>
                <a:ea typeface="Times New Roman" panose="02020603050405020304" pitchFamily="18" charset="0"/>
                <a:cs typeface="Times New Roman" panose="02020603050405020304" pitchFamily="18" charset="0"/>
              </a:rPr>
              <a:t>MMSI Count</a:t>
            </a:r>
            <a:endParaRPr lang="en-US" sz="1400" dirty="0"/>
          </a:p>
        </p:txBody>
      </p:sp>
      <p:sp>
        <p:nvSpPr>
          <p:cNvPr id="45" name="Rectangle 44">
            <a:extLst>
              <a:ext uri="{FF2B5EF4-FFF2-40B4-BE49-F238E27FC236}">
                <a16:creationId xmlns="" xmlns:a16="http://schemas.microsoft.com/office/drawing/2014/main" id="{49CD74CE-6FE2-4DC1-9269-2EFE21FF670B}"/>
              </a:ext>
            </a:extLst>
          </p:cNvPr>
          <p:cNvSpPr/>
          <p:nvPr/>
        </p:nvSpPr>
        <p:spPr>
          <a:xfrm>
            <a:off x="741704" y="1597621"/>
            <a:ext cx="4386330" cy="2031325"/>
          </a:xfrm>
          <a:prstGeom prst="rect">
            <a:avLst/>
          </a:prstGeom>
        </p:spPr>
        <p:txBody>
          <a:bodyPr wrap="square">
            <a:spAutoFit/>
          </a:bodyPr>
          <a:lstStyle/>
          <a:p>
            <a:r>
              <a:rPr lang="en-US" sz="1400" b="1" dirty="0">
                <a:solidFill>
                  <a:srgbClr val="005B94"/>
                </a:solidFill>
              </a:rPr>
              <a:t>Analytics for maritime patterns and trends </a:t>
            </a:r>
            <a:r>
              <a:rPr lang="en-US" sz="1400" dirty="0"/>
              <a:t>allow for characterization of port activity across hours, days, weeks, and months.</a:t>
            </a:r>
          </a:p>
          <a:p>
            <a:endParaRPr lang="en-US" sz="1400" dirty="0"/>
          </a:p>
          <a:p>
            <a:r>
              <a:rPr lang="en-US" sz="1400" dirty="0"/>
              <a:t>Analytics can inform patterns of use for specific areas, changes in trends and activities, and impacts of contextual events (weather, safety incidents) on vessel patterns.</a:t>
            </a:r>
          </a:p>
          <a:p>
            <a:endParaRPr lang="en-US" sz="1400" b="1" dirty="0"/>
          </a:p>
        </p:txBody>
      </p:sp>
      <p:pic>
        <p:nvPicPr>
          <p:cNvPr id="17" name="Picture 16">
            <a:extLst>
              <a:ext uri="{FF2B5EF4-FFF2-40B4-BE49-F238E27FC236}">
                <a16:creationId xmlns="" xmlns:a16="http://schemas.microsoft.com/office/drawing/2014/main" id="{F6299DB0-2955-4868-B508-0BC9F7206FE6}"/>
              </a:ext>
            </a:extLst>
          </p:cNvPr>
          <p:cNvPicPr>
            <a:picLocks noChangeAspect="1"/>
          </p:cNvPicPr>
          <p:nvPr/>
        </p:nvPicPr>
        <p:blipFill>
          <a:blip r:embed="rId4" cstate="email">
            <a:extLst>
              <a:ext uri="{28A0092B-C50C-407E-A947-70E740481C1C}">
                <a14:useLocalDpi xmlns="" xmlns:a14="http://schemas.microsoft.com/office/drawing/2010/main"/>
              </a:ext>
            </a:extLst>
          </a:blip>
          <a:stretch>
            <a:fillRect/>
          </a:stretch>
        </p:blipFill>
        <p:spPr>
          <a:xfrm>
            <a:off x="5223480" y="1464657"/>
            <a:ext cx="2768945" cy="1941716"/>
          </a:xfrm>
          <a:prstGeom prst="rect">
            <a:avLst/>
          </a:prstGeom>
          <a:ln>
            <a:solidFill>
              <a:srgbClr val="0B6299"/>
            </a:solidFill>
          </a:ln>
        </p:spPr>
      </p:pic>
      <p:sp>
        <p:nvSpPr>
          <p:cNvPr id="12" name="Title 1">
            <a:extLst>
              <a:ext uri="{FF2B5EF4-FFF2-40B4-BE49-F238E27FC236}">
                <a16:creationId xmlns="" xmlns:a16="http://schemas.microsoft.com/office/drawing/2014/main" id="{D0CFB55D-286C-4D3C-B8D7-C06FE336EC5D}"/>
              </a:ext>
            </a:extLst>
          </p:cNvPr>
          <p:cNvSpPr txBox="1">
            <a:spLocks/>
          </p:cNvSpPr>
          <p:nvPr/>
        </p:nvSpPr>
        <p:spPr>
          <a:xfrm>
            <a:off x="1638789" y="80053"/>
            <a:ext cx="7266060" cy="868362"/>
          </a:xfrm>
          <a:prstGeom prst="rect">
            <a:avLst/>
          </a:prstGeom>
        </p:spPr>
        <p:txBody>
          <a:bodyPr/>
          <a:lstStyle>
            <a:lvl1pPr algn="l" defTabSz="914400" rtl="0" eaLnBrk="1" latinLnBrk="0" hangingPunct="1">
              <a:lnSpc>
                <a:spcPts val="3200"/>
              </a:lnSpc>
              <a:spcBef>
                <a:spcPct val="0"/>
              </a:spcBef>
              <a:buNone/>
              <a:defRPr lang="en-US" sz="3200" b="1" kern="1200">
                <a:solidFill>
                  <a:schemeClr val="tx2"/>
                </a:solidFill>
                <a:latin typeface="Arial" pitchFamily="34" charset="0"/>
                <a:ea typeface="Verdana" pitchFamily="34" charset="0"/>
                <a:cs typeface="Arial" pitchFamily="34" charset="0"/>
              </a:defRPr>
            </a:lvl1pPr>
          </a:lstStyle>
          <a:p>
            <a:r>
              <a:rPr lang="en-US" dirty="0"/>
              <a:t>Focus: </a:t>
            </a:r>
            <a:r>
              <a:rPr lang="en-US" b="0" dirty="0"/>
              <a:t>Port Trends</a:t>
            </a:r>
          </a:p>
        </p:txBody>
      </p:sp>
      <p:sp>
        <p:nvSpPr>
          <p:cNvPr id="2" name="Rectangle 1">
            <a:extLst>
              <a:ext uri="{FF2B5EF4-FFF2-40B4-BE49-F238E27FC236}">
                <a16:creationId xmlns="" xmlns:a16="http://schemas.microsoft.com/office/drawing/2014/main" id="{0713027D-F6DD-4AE6-B8CE-044545321F98}"/>
              </a:ext>
            </a:extLst>
          </p:cNvPr>
          <p:cNvSpPr/>
          <p:nvPr/>
        </p:nvSpPr>
        <p:spPr>
          <a:xfrm>
            <a:off x="5128034" y="3420048"/>
            <a:ext cx="2965877" cy="261610"/>
          </a:xfrm>
          <a:prstGeom prst="rect">
            <a:avLst/>
          </a:prstGeom>
        </p:spPr>
        <p:txBody>
          <a:bodyPr wrap="none">
            <a:spAutoFit/>
          </a:bodyPr>
          <a:lstStyle/>
          <a:p>
            <a:r>
              <a:rPr lang="en-US" sz="1100" dirty="0"/>
              <a:t>Heatmap of vessel traffic off the West Coast.</a:t>
            </a:r>
          </a:p>
        </p:txBody>
      </p:sp>
    </p:spTree>
    <p:extLst>
      <p:ext uri="{BB962C8B-B14F-4D97-AF65-F5344CB8AC3E}">
        <p14:creationId xmlns="" xmlns:p14="http://schemas.microsoft.com/office/powerpoint/2010/main" val="372116471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 xmlns:a16="http://schemas.microsoft.com/office/drawing/2014/main" id="{FFE9F055-8BE6-4F5E-8B62-C4E7A1DD70F4}"/>
              </a:ext>
            </a:extLst>
          </p:cNvPr>
          <p:cNvSpPr txBox="1">
            <a:spLocks/>
          </p:cNvSpPr>
          <p:nvPr/>
        </p:nvSpPr>
        <p:spPr>
          <a:xfrm>
            <a:off x="1308295" y="154394"/>
            <a:ext cx="7835705" cy="868362"/>
          </a:xfrm>
          <a:prstGeom prst="rect">
            <a:avLst/>
          </a:prstGeom>
        </p:spPr>
        <p:txBody>
          <a:bodyPr/>
          <a:lstStyle>
            <a:lvl1pPr algn="l" defTabSz="914400" rtl="0" eaLnBrk="1" latinLnBrk="0" hangingPunct="1">
              <a:lnSpc>
                <a:spcPts val="3200"/>
              </a:lnSpc>
              <a:spcBef>
                <a:spcPct val="0"/>
              </a:spcBef>
              <a:buNone/>
              <a:defRPr lang="en-US" sz="3200" b="1" kern="1200">
                <a:solidFill>
                  <a:schemeClr val="tx2"/>
                </a:solidFill>
                <a:latin typeface="Arial" pitchFamily="34" charset="0"/>
                <a:ea typeface="Verdana" pitchFamily="34" charset="0"/>
                <a:cs typeface="Arial" pitchFamily="34" charset="0"/>
              </a:defRPr>
            </a:lvl1pPr>
          </a:lstStyle>
          <a:p>
            <a:r>
              <a:rPr lang="en-US" dirty="0"/>
              <a:t>Focus: </a:t>
            </a:r>
            <a:r>
              <a:rPr lang="en-US" b="0" dirty="0"/>
              <a:t>Environmentally Hazardous Areas</a:t>
            </a:r>
          </a:p>
        </p:txBody>
      </p:sp>
      <p:sp>
        <p:nvSpPr>
          <p:cNvPr id="12" name="Rectangle 11">
            <a:extLst>
              <a:ext uri="{FF2B5EF4-FFF2-40B4-BE49-F238E27FC236}">
                <a16:creationId xmlns="" xmlns:a16="http://schemas.microsoft.com/office/drawing/2014/main" id="{776A2482-D2D7-4334-B243-A71806371B82}"/>
              </a:ext>
            </a:extLst>
          </p:cNvPr>
          <p:cNvSpPr/>
          <p:nvPr/>
        </p:nvSpPr>
        <p:spPr>
          <a:xfrm>
            <a:off x="2678468" y="6169604"/>
            <a:ext cx="4458863" cy="253916"/>
          </a:xfrm>
          <a:prstGeom prst="rect">
            <a:avLst/>
          </a:prstGeom>
        </p:spPr>
        <p:txBody>
          <a:bodyPr wrap="square">
            <a:spAutoFit/>
          </a:bodyPr>
          <a:lstStyle/>
          <a:p>
            <a:pPr algn="ctr"/>
            <a:r>
              <a:rPr lang="en-US" sz="1050" dirty="0"/>
              <a:t>Vessels entering Environmentally Sensitive Area by type.</a:t>
            </a:r>
          </a:p>
        </p:txBody>
      </p:sp>
      <p:sp>
        <p:nvSpPr>
          <p:cNvPr id="18" name="Rectangle 17">
            <a:extLst>
              <a:ext uri="{FF2B5EF4-FFF2-40B4-BE49-F238E27FC236}">
                <a16:creationId xmlns="" xmlns:a16="http://schemas.microsoft.com/office/drawing/2014/main" id="{9C8271DD-C203-421B-BCC6-0194A8ED27C6}"/>
              </a:ext>
            </a:extLst>
          </p:cNvPr>
          <p:cNvSpPr/>
          <p:nvPr/>
        </p:nvSpPr>
        <p:spPr>
          <a:xfrm>
            <a:off x="549515" y="1444042"/>
            <a:ext cx="8229600" cy="2554545"/>
          </a:xfrm>
          <a:prstGeom prst="rect">
            <a:avLst/>
          </a:prstGeom>
        </p:spPr>
        <p:txBody>
          <a:bodyPr wrap="square">
            <a:spAutoFit/>
          </a:bodyPr>
          <a:lstStyle/>
          <a:p>
            <a:pPr fontAlgn="t"/>
            <a:r>
              <a:rPr lang="en-US" sz="1400" dirty="0"/>
              <a:t>Analytics to analyze vessels entering hazardous environmental areas using </a:t>
            </a:r>
            <a:r>
              <a:rPr lang="en-US" sz="1400" b="1" dirty="0">
                <a:solidFill>
                  <a:srgbClr val="005B94"/>
                </a:solidFill>
              </a:rPr>
              <a:t>Automatic Identification System (AIS) adversary locations</a:t>
            </a:r>
            <a:r>
              <a:rPr lang="en-US" sz="1400" dirty="0"/>
              <a:t> and </a:t>
            </a:r>
            <a:r>
              <a:rPr lang="en-US" sz="1400" b="1" dirty="0">
                <a:solidFill>
                  <a:srgbClr val="005B94"/>
                </a:solidFill>
              </a:rPr>
              <a:t>environmentally hazardous area polygons</a:t>
            </a:r>
            <a:r>
              <a:rPr lang="en-US" sz="1400" dirty="0"/>
              <a:t>.</a:t>
            </a:r>
          </a:p>
          <a:p>
            <a:pPr fontAlgn="t"/>
            <a:endParaRPr lang="en-US" sz="1400" dirty="0"/>
          </a:p>
          <a:p>
            <a:pPr fontAlgn="t"/>
            <a:r>
              <a:rPr lang="en-US" sz="1400" dirty="0"/>
              <a:t>Analytics for areas of interest allow for characterization of adversaries and threat types entering, bivouacking, and travelling through hazardous environmental areas.</a:t>
            </a:r>
          </a:p>
          <a:p>
            <a:pPr marL="628650" lvl="1" indent="-171450" fontAlgn="t">
              <a:buFont typeface="Wingdings" panose="05000000000000000000" pitchFamily="2" charset="2"/>
              <a:buChar char="q"/>
            </a:pPr>
            <a:endParaRPr lang="en-US" sz="1400" dirty="0"/>
          </a:p>
          <a:p>
            <a:pPr fontAlgn="t"/>
            <a:r>
              <a:rPr lang="en-US" sz="1400" dirty="0"/>
              <a:t>Available areas include polygons extracted from NOAA nautical charts. </a:t>
            </a:r>
          </a:p>
          <a:p>
            <a:pPr marL="628650" lvl="1" indent="-171450" fontAlgn="t">
              <a:buFont typeface="Wingdings" panose="05000000000000000000" pitchFamily="2" charset="2"/>
              <a:buChar char="q"/>
            </a:pPr>
            <a:endParaRPr lang="en-US" sz="1200" dirty="0"/>
          </a:p>
          <a:p>
            <a:pPr fontAlgn="t"/>
            <a:r>
              <a:rPr lang="en-US" sz="1400" dirty="0"/>
              <a:t>Users can also enter a custom bounding box.</a:t>
            </a:r>
          </a:p>
          <a:p>
            <a:pPr marL="628650" lvl="1" indent="-171450" fontAlgn="t">
              <a:buFont typeface="Wingdings" panose="05000000000000000000" pitchFamily="2" charset="2"/>
              <a:buChar char="q"/>
            </a:pPr>
            <a:endParaRPr lang="en-US" sz="1200" dirty="0"/>
          </a:p>
          <a:p>
            <a:pPr fontAlgn="t"/>
            <a:endParaRPr lang="en-US" sz="1200" dirty="0"/>
          </a:p>
          <a:p>
            <a:pPr marL="628650" lvl="1" indent="-171450" fontAlgn="t">
              <a:buFont typeface="Wingdings" panose="05000000000000000000" pitchFamily="2" charset="2"/>
              <a:buChar char="q"/>
            </a:pPr>
            <a:endParaRPr lang="en-US" sz="1200" dirty="0"/>
          </a:p>
        </p:txBody>
      </p:sp>
      <p:pic>
        <p:nvPicPr>
          <p:cNvPr id="20" name="Picture 19">
            <a:extLst>
              <a:ext uri="{FF2B5EF4-FFF2-40B4-BE49-F238E27FC236}">
                <a16:creationId xmlns="" xmlns:a16="http://schemas.microsoft.com/office/drawing/2014/main" id="{77B9AD2A-4191-4DD5-9A87-65C0366CBDEC}"/>
              </a:ext>
            </a:extLst>
          </p:cNvPr>
          <p:cNvPicPr/>
          <p:nvPr/>
        </p:nvPicPr>
        <p:blipFill>
          <a:blip r:embed="rId2" cstate="print"/>
          <a:stretch>
            <a:fillRect/>
          </a:stretch>
        </p:blipFill>
        <p:spPr>
          <a:xfrm>
            <a:off x="2368956" y="3851671"/>
            <a:ext cx="4931693" cy="2262165"/>
          </a:xfrm>
          <a:prstGeom prst="rect">
            <a:avLst/>
          </a:prstGeom>
          <a:ln>
            <a:solidFill>
              <a:schemeClr val="tx1"/>
            </a:solidFill>
          </a:ln>
        </p:spPr>
      </p:pic>
    </p:spTree>
    <p:extLst>
      <p:ext uri="{BB962C8B-B14F-4D97-AF65-F5344CB8AC3E}">
        <p14:creationId xmlns="" xmlns:p14="http://schemas.microsoft.com/office/powerpoint/2010/main" val="229454883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174D07C6-E665-4219-8F56-1949ECEB80E2}"/>
              </a:ext>
            </a:extLst>
          </p:cNvPr>
          <p:cNvSpPr/>
          <p:nvPr/>
        </p:nvSpPr>
        <p:spPr>
          <a:xfrm>
            <a:off x="598948" y="1504213"/>
            <a:ext cx="7952572" cy="1938992"/>
          </a:xfrm>
          <a:prstGeom prst="rect">
            <a:avLst/>
          </a:prstGeom>
        </p:spPr>
        <p:txBody>
          <a:bodyPr wrap="square">
            <a:spAutoFit/>
          </a:bodyPr>
          <a:lstStyle/>
          <a:p>
            <a:r>
              <a:rPr lang="en-US" sz="1600" dirty="0"/>
              <a:t>Analysis of </a:t>
            </a:r>
            <a:r>
              <a:rPr lang="en-US" sz="1600" b="1" dirty="0">
                <a:solidFill>
                  <a:srgbClr val="005B94"/>
                </a:solidFill>
              </a:rPr>
              <a:t>weather and environmental conditions </a:t>
            </a:r>
            <a:r>
              <a:rPr lang="en-US" sz="1600" dirty="0"/>
              <a:t>provide contextual information for vessel safety and impact on the environment.</a:t>
            </a:r>
          </a:p>
          <a:p>
            <a:endParaRPr lang="en-US" sz="1600" dirty="0"/>
          </a:p>
          <a:p>
            <a:r>
              <a:rPr lang="en-US" sz="1600" dirty="0"/>
              <a:t>Analytics can:</a:t>
            </a:r>
          </a:p>
          <a:p>
            <a:pPr marL="742950" lvl="1" indent="-285750">
              <a:buFont typeface="Wingdings" panose="05000000000000000000" pitchFamily="2" charset="2"/>
              <a:buChar char="ü"/>
            </a:pPr>
            <a:r>
              <a:rPr lang="en-US" sz="1400" dirty="0"/>
              <a:t>establish vessel safety risk given environmental conditions such as wave height</a:t>
            </a:r>
          </a:p>
          <a:p>
            <a:pPr marL="742950" lvl="1" indent="-285750">
              <a:buFont typeface="Wingdings" panose="05000000000000000000" pitchFamily="2" charset="2"/>
              <a:buChar char="ü"/>
            </a:pPr>
            <a:r>
              <a:rPr lang="en-US" sz="1400" dirty="0"/>
              <a:t>identify areas of increased risk due to environmental/weather factors</a:t>
            </a:r>
          </a:p>
          <a:p>
            <a:pPr marL="742950" lvl="1" indent="-285750">
              <a:buFont typeface="Wingdings" panose="05000000000000000000" pitchFamily="2" charset="2"/>
              <a:buChar char="ü"/>
            </a:pPr>
            <a:r>
              <a:rPr lang="en-US" sz="1400" dirty="0"/>
              <a:t>identify changing environmental conditions and potential impact on activities such as fishing</a:t>
            </a:r>
          </a:p>
        </p:txBody>
      </p:sp>
      <p:pic>
        <p:nvPicPr>
          <p:cNvPr id="16" name="Picture 15">
            <a:extLst>
              <a:ext uri="{FF2B5EF4-FFF2-40B4-BE49-F238E27FC236}">
                <a16:creationId xmlns="" xmlns:a16="http://schemas.microsoft.com/office/drawing/2014/main" id="{E7F895A3-A41F-4B0A-8E6C-4FF1EAFE1AF4}"/>
              </a:ext>
            </a:extLst>
          </p:cNvPr>
          <p:cNvPicPr>
            <a:picLocks noChangeAspect="1"/>
          </p:cNvPicPr>
          <p:nvPr/>
        </p:nvPicPr>
        <p:blipFill>
          <a:blip r:embed="rId3" cstate="print"/>
          <a:stretch>
            <a:fillRect/>
          </a:stretch>
        </p:blipFill>
        <p:spPr>
          <a:xfrm>
            <a:off x="4904635" y="3952934"/>
            <a:ext cx="3646885" cy="1873044"/>
          </a:xfrm>
          <a:prstGeom prst="rect">
            <a:avLst/>
          </a:prstGeom>
          <a:ln>
            <a:solidFill>
              <a:srgbClr val="0B6299"/>
            </a:solidFill>
          </a:ln>
        </p:spPr>
      </p:pic>
      <p:sp>
        <p:nvSpPr>
          <p:cNvPr id="17" name="TextBox 16">
            <a:extLst>
              <a:ext uri="{FF2B5EF4-FFF2-40B4-BE49-F238E27FC236}">
                <a16:creationId xmlns="" xmlns:a16="http://schemas.microsoft.com/office/drawing/2014/main" id="{C37E9759-1CC4-46F6-AC18-B348E7467A08}"/>
              </a:ext>
            </a:extLst>
          </p:cNvPr>
          <p:cNvSpPr txBox="1"/>
          <p:nvPr/>
        </p:nvSpPr>
        <p:spPr>
          <a:xfrm>
            <a:off x="5130129" y="5825978"/>
            <a:ext cx="3500259" cy="261610"/>
          </a:xfrm>
          <a:prstGeom prst="rect">
            <a:avLst/>
          </a:prstGeom>
          <a:noFill/>
        </p:spPr>
        <p:txBody>
          <a:bodyPr wrap="square" rtlCol="0">
            <a:spAutoFit/>
          </a:bodyPr>
          <a:lstStyle/>
          <a:p>
            <a:pPr>
              <a:spcAft>
                <a:spcPts val="600"/>
              </a:spcAft>
            </a:pPr>
            <a:r>
              <a:rPr lang="en-US" sz="1100" dirty="0">
                <a:ea typeface="Verdana" pitchFamily="34" charset="0"/>
                <a:cs typeface="Verdana" pitchFamily="34" charset="0"/>
              </a:rPr>
              <a:t>~800 Global NOAA buoys colored by wave height.</a:t>
            </a:r>
          </a:p>
        </p:txBody>
      </p:sp>
      <p:pic>
        <p:nvPicPr>
          <p:cNvPr id="18" name="Picture 17">
            <a:extLst>
              <a:ext uri="{FF2B5EF4-FFF2-40B4-BE49-F238E27FC236}">
                <a16:creationId xmlns="" xmlns:a16="http://schemas.microsoft.com/office/drawing/2014/main" id="{F5645FD2-0E79-45DC-A047-B1FA833B4DFE}"/>
              </a:ext>
            </a:extLst>
          </p:cNvPr>
          <p:cNvPicPr>
            <a:picLocks noChangeAspect="1"/>
          </p:cNvPicPr>
          <p:nvPr/>
        </p:nvPicPr>
        <p:blipFill rotWithShape="1">
          <a:blip r:embed="rId4" cstate="print"/>
          <a:srcRect l="26623" t="22122" b="13416"/>
          <a:stretch/>
        </p:blipFill>
        <p:spPr>
          <a:xfrm>
            <a:off x="868834" y="3952934"/>
            <a:ext cx="3646885" cy="1866612"/>
          </a:xfrm>
          <a:prstGeom prst="rect">
            <a:avLst/>
          </a:prstGeom>
          <a:ln>
            <a:solidFill>
              <a:srgbClr val="0B6299"/>
            </a:solidFill>
          </a:ln>
        </p:spPr>
      </p:pic>
      <p:sp>
        <p:nvSpPr>
          <p:cNvPr id="2" name="TextBox 1">
            <a:extLst>
              <a:ext uri="{FF2B5EF4-FFF2-40B4-BE49-F238E27FC236}">
                <a16:creationId xmlns="" xmlns:a16="http://schemas.microsoft.com/office/drawing/2014/main" id="{F4080EB0-6027-4822-B84D-DCBC60C2DC95}"/>
              </a:ext>
            </a:extLst>
          </p:cNvPr>
          <p:cNvSpPr txBox="1"/>
          <p:nvPr/>
        </p:nvSpPr>
        <p:spPr>
          <a:xfrm>
            <a:off x="948346" y="5819546"/>
            <a:ext cx="3646242" cy="577081"/>
          </a:xfrm>
          <a:prstGeom prst="rect">
            <a:avLst/>
          </a:prstGeom>
          <a:noFill/>
        </p:spPr>
        <p:txBody>
          <a:bodyPr wrap="square" rtlCol="0">
            <a:spAutoFit/>
          </a:bodyPr>
          <a:lstStyle/>
          <a:p>
            <a:pPr algn="ctr">
              <a:spcAft>
                <a:spcPts val="600"/>
              </a:spcAft>
            </a:pPr>
            <a:r>
              <a:rPr lang="en-US" sz="1050" dirty="0"/>
              <a:t>Fishing vessels colored by vessel length. Vessel length as 0m (yellow), 1 – 10m (orange), 10 – 12 (red), and over 20m (purple). </a:t>
            </a:r>
          </a:p>
        </p:txBody>
      </p:sp>
      <p:sp>
        <p:nvSpPr>
          <p:cNvPr id="8" name="Title 1">
            <a:extLst>
              <a:ext uri="{FF2B5EF4-FFF2-40B4-BE49-F238E27FC236}">
                <a16:creationId xmlns="" xmlns:a16="http://schemas.microsoft.com/office/drawing/2014/main" id="{E9AB351E-DF8E-4892-BFA1-371C2D4B2FE3}"/>
              </a:ext>
            </a:extLst>
          </p:cNvPr>
          <p:cNvSpPr txBox="1">
            <a:spLocks/>
          </p:cNvSpPr>
          <p:nvPr/>
        </p:nvSpPr>
        <p:spPr>
          <a:xfrm>
            <a:off x="479788" y="701953"/>
            <a:ext cx="8229600" cy="868362"/>
          </a:xfrm>
          <a:prstGeom prst="rect">
            <a:avLst/>
          </a:prstGeom>
        </p:spPr>
        <p:txBody>
          <a:bodyPr/>
          <a:lstStyle>
            <a:lvl1pPr algn="l" defTabSz="914400" rtl="0" eaLnBrk="1" latinLnBrk="0" hangingPunct="1">
              <a:lnSpc>
                <a:spcPts val="3200"/>
              </a:lnSpc>
              <a:spcBef>
                <a:spcPct val="0"/>
              </a:spcBef>
              <a:buNone/>
              <a:defRPr lang="en-US" sz="3200" b="1" kern="1200">
                <a:solidFill>
                  <a:schemeClr val="tx2"/>
                </a:solidFill>
                <a:latin typeface="Arial" pitchFamily="34" charset="0"/>
                <a:ea typeface="Verdana" pitchFamily="34" charset="0"/>
                <a:cs typeface="Arial" pitchFamily="34" charset="0"/>
              </a:defRPr>
            </a:lvl1pPr>
          </a:lstStyle>
          <a:p>
            <a:r>
              <a:rPr lang="en-US" dirty="0"/>
              <a:t>Focus: </a:t>
            </a:r>
            <a:r>
              <a:rPr lang="en-US" b="0" dirty="0"/>
              <a:t>Weather and Vessel Activity</a:t>
            </a:r>
          </a:p>
        </p:txBody>
      </p:sp>
    </p:spTree>
    <p:extLst>
      <p:ext uri="{BB962C8B-B14F-4D97-AF65-F5344CB8AC3E}">
        <p14:creationId xmlns="" xmlns:p14="http://schemas.microsoft.com/office/powerpoint/2010/main" val="99493580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174D07C6-E665-4219-8F56-1949ECEB80E2}"/>
              </a:ext>
            </a:extLst>
          </p:cNvPr>
          <p:cNvSpPr/>
          <p:nvPr/>
        </p:nvSpPr>
        <p:spPr>
          <a:xfrm>
            <a:off x="578124" y="1386248"/>
            <a:ext cx="8199176" cy="2554545"/>
          </a:xfrm>
          <a:prstGeom prst="rect">
            <a:avLst/>
          </a:prstGeom>
        </p:spPr>
        <p:txBody>
          <a:bodyPr wrap="square">
            <a:spAutoFit/>
          </a:bodyPr>
          <a:lstStyle/>
          <a:p>
            <a:r>
              <a:rPr lang="en-US" b="1" dirty="0">
                <a:solidFill>
                  <a:srgbClr val="005B94"/>
                </a:solidFill>
              </a:rPr>
              <a:t>How does changing sea temperatures affect fishing stock distributions and fishery management systems?</a:t>
            </a:r>
          </a:p>
          <a:p>
            <a:endParaRPr lang="en-US" sz="1200" dirty="0"/>
          </a:p>
          <a:p>
            <a:r>
              <a:rPr lang="en-US" sz="1600" dirty="0"/>
              <a:t>As water temperature increases, fish stocks move north into colder waters and fishing vessels must travel longer distances, which results in higher fuel cost.</a:t>
            </a:r>
          </a:p>
          <a:p>
            <a:endParaRPr lang="en-US" sz="1600" dirty="0"/>
          </a:p>
          <a:p>
            <a:r>
              <a:rPr lang="en-US" sz="1600" dirty="0"/>
              <a:t>These changes have implications on marine areas, to include:</a:t>
            </a:r>
          </a:p>
          <a:p>
            <a:pPr marL="742950" lvl="1" indent="-285750">
              <a:buFont typeface="Wingdings" panose="05000000000000000000" pitchFamily="2" charset="2"/>
              <a:buChar char="ü"/>
            </a:pPr>
            <a:r>
              <a:rPr lang="en-US" sz="1600" dirty="0"/>
              <a:t>Changes in vessel navigation and activity levels</a:t>
            </a:r>
          </a:p>
          <a:p>
            <a:pPr marL="742950" lvl="1" indent="-285750">
              <a:buFont typeface="Wingdings" panose="05000000000000000000" pitchFamily="2" charset="2"/>
              <a:buChar char="ü"/>
            </a:pPr>
            <a:r>
              <a:rPr lang="en-US" sz="1600" dirty="0"/>
              <a:t>Changing patterns and implications on safety of navigation</a:t>
            </a:r>
          </a:p>
          <a:p>
            <a:pPr marL="742950" lvl="1" indent="-285750">
              <a:buFont typeface="Wingdings" panose="05000000000000000000" pitchFamily="2" charset="2"/>
              <a:buChar char="ü"/>
            </a:pPr>
            <a:r>
              <a:rPr lang="en-US" sz="1600" dirty="0"/>
              <a:t>Changes to local economy and commerce</a:t>
            </a:r>
          </a:p>
        </p:txBody>
      </p:sp>
      <p:sp>
        <p:nvSpPr>
          <p:cNvPr id="8" name="Title 1">
            <a:extLst>
              <a:ext uri="{FF2B5EF4-FFF2-40B4-BE49-F238E27FC236}">
                <a16:creationId xmlns="" xmlns:a16="http://schemas.microsoft.com/office/drawing/2014/main" id="{E9AB351E-DF8E-4892-BFA1-371C2D4B2FE3}"/>
              </a:ext>
            </a:extLst>
          </p:cNvPr>
          <p:cNvSpPr txBox="1">
            <a:spLocks/>
          </p:cNvSpPr>
          <p:nvPr/>
        </p:nvSpPr>
        <p:spPr>
          <a:xfrm>
            <a:off x="514230" y="709176"/>
            <a:ext cx="8229600" cy="868362"/>
          </a:xfrm>
          <a:prstGeom prst="rect">
            <a:avLst/>
          </a:prstGeom>
        </p:spPr>
        <p:txBody>
          <a:bodyPr/>
          <a:lstStyle>
            <a:lvl1pPr algn="l" defTabSz="914400" rtl="0" eaLnBrk="1" latinLnBrk="0" hangingPunct="1">
              <a:lnSpc>
                <a:spcPts val="3200"/>
              </a:lnSpc>
              <a:spcBef>
                <a:spcPct val="0"/>
              </a:spcBef>
              <a:buNone/>
              <a:defRPr lang="en-US" sz="3200" b="1" kern="1200">
                <a:solidFill>
                  <a:schemeClr val="tx2"/>
                </a:solidFill>
                <a:latin typeface="Arial" pitchFamily="34" charset="0"/>
                <a:ea typeface="Verdana" pitchFamily="34" charset="0"/>
                <a:cs typeface="Arial" pitchFamily="34" charset="0"/>
              </a:defRPr>
            </a:lvl1pPr>
          </a:lstStyle>
          <a:p>
            <a:r>
              <a:rPr lang="en-US" dirty="0"/>
              <a:t>Focus: </a:t>
            </a:r>
            <a:r>
              <a:rPr lang="en-US" b="0" dirty="0"/>
              <a:t>Climate Induced Stock Shift</a:t>
            </a:r>
          </a:p>
        </p:txBody>
      </p:sp>
      <p:pic>
        <p:nvPicPr>
          <p:cNvPr id="3" name="Picture 2">
            <a:extLst>
              <a:ext uri="{FF2B5EF4-FFF2-40B4-BE49-F238E27FC236}">
                <a16:creationId xmlns="" xmlns:a16="http://schemas.microsoft.com/office/drawing/2014/main" id="{43568FF3-E1A5-45AC-A3A6-08E76A27CF9A}"/>
              </a:ext>
            </a:extLst>
          </p:cNvPr>
          <p:cNvPicPr>
            <a:picLocks noChangeAspect="1"/>
          </p:cNvPicPr>
          <p:nvPr/>
        </p:nvPicPr>
        <p:blipFill>
          <a:blip r:embed="rId3" cstate="print"/>
          <a:stretch>
            <a:fillRect/>
          </a:stretch>
        </p:blipFill>
        <p:spPr>
          <a:xfrm>
            <a:off x="472039" y="4426576"/>
            <a:ext cx="2662145" cy="1334386"/>
          </a:xfrm>
          <a:prstGeom prst="rect">
            <a:avLst/>
          </a:prstGeom>
        </p:spPr>
      </p:pic>
      <p:pic>
        <p:nvPicPr>
          <p:cNvPr id="4" name="Picture 3">
            <a:extLst>
              <a:ext uri="{FF2B5EF4-FFF2-40B4-BE49-F238E27FC236}">
                <a16:creationId xmlns="" xmlns:a16="http://schemas.microsoft.com/office/drawing/2014/main" id="{4ED421CC-944C-4938-93D1-40BAC30141B6}"/>
              </a:ext>
            </a:extLst>
          </p:cNvPr>
          <p:cNvPicPr>
            <a:picLocks noChangeAspect="1"/>
          </p:cNvPicPr>
          <p:nvPr/>
        </p:nvPicPr>
        <p:blipFill>
          <a:blip r:embed="rId4" cstate="print"/>
          <a:stretch>
            <a:fillRect/>
          </a:stretch>
        </p:blipFill>
        <p:spPr>
          <a:xfrm>
            <a:off x="3249046" y="4086335"/>
            <a:ext cx="2703614" cy="1674627"/>
          </a:xfrm>
          <a:prstGeom prst="rect">
            <a:avLst/>
          </a:prstGeom>
        </p:spPr>
      </p:pic>
      <p:pic>
        <p:nvPicPr>
          <p:cNvPr id="5" name="Picture 4">
            <a:extLst>
              <a:ext uri="{FF2B5EF4-FFF2-40B4-BE49-F238E27FC236}">
                <a16:creationId xmlns="" xmlns:a16="http://schemas.microsoft.com/office/drawing/2014/main" id="{CA6B8DC6-152E-4B8A-925B-1A9FCCAC303D}"/>
              </a:ext>
            </a:extLst>
          </p:cNvPr>
          <p:cNvPicPr>
            <a:picLocks noChangeAspect="1"/>
          </p:cNvPicPr>
          <p:nvPr/>
        </p:nvPicPr>
        <p:blipFill>
          <a:blip r:embed="rId5" cstate="print"/>
          <a:stretch>
            <a:fillRect/>
          </a:stretch>
        </p:blipFill>
        <p:spPr>
          <a:xfrm>
            <a:off x="6067522" y="3744553"/>
            <a:ext cx="2730601" cy="2016409"/>
          </a:xfrm>
          <a:prstGeom prst="rect">
            <a:avLst/>
          </a:prstGeom>
        </p:spPr>
      </p:pic>
      <p:cxnSp>
        <p:nvCxnSpPr>
          <p:cNvPr id="28" name="Straight Arrow Connector 27">
            <a:extLst>
              <a:ext uri="{FF2B5EF4-FFF2-40B4-BE49-F238E27FC236}">
                <a16:creationId xmlns="" xmlns:a16="http://schemas.microsoft.com/office/drawing/2014/main" id="{2AC57C23-9094-49D7-9179-38B5B6AD3038}"/>
              </a:ext>
            </a:extLst>
          </p:cNvPr>
          <p:cNvCxnSpPr/>
          <p:nvPr/>
        </p:nvCxnSpPr>
        <p:spPr>
          <a:xfrm>
            <a:off x="472039" y="6268117"/>
            <a:ext cx="82622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 xmlns:a16="http://schemas.microsoft.com/office/drawing/2014/main" id="{4B21D8E0-DC62-43FE-B61A-F8258E5C6768}"/>
              </a:ext>
            </a:extLst>
          </p:cNvPr>
          <p:cNvSpPr/>
          <p:nvPr/>
        </p:nvSpPr>
        <p:spPr>
          <a:xfrm>
            <a:off x="4169542" y="6087359"/>
            <a:ext cx="575542" cy="307777"/>
          </a:xfrm>
          <a:prstGeom prst="rect">
            <a:avLst/>
          </a:prstGeom>
          <a:solidFill>
            <a:schemeClr val="bg1"/>
          </a:solidFill>
        </p:spPr>
        <p:txBody>
          <a:bodyPr wrap="none">
            <a:spAutoFit/>
          </a:bodyPr>
          <a:lstStyle/>
          <a:p>
            <a:r>
              <a:rPr lang="en-US" sz="1400" dirty="0"/>
              <a:t>Time</a:t>
            </a:r>
          </a:p>
        </p:txBody>
      </p:sp>
      <p:sp>
        <p:nvSpPr>
          <p:cNvPr id="31" name="Rectangle 30">
            <a:extLst>
              <a:ext uri="{FF2B5EF4-FFF2-40B4-BE49-F238E27FC236}">
                <a16:creationId xmlns="" xmlns:a16="http://schemas.microsoft.com/office/drawing/2014/main" id="{9A70849D-EE78-4509-9F18-911C2C9C0730}"/>
              </a:ext>
            </a:extLst>
          </p:cNvPr>
          <p:cNvSpPr/>
          <p:nvPr/>
        </p:nvSpPr>
        <p:spPr>
          <a:xfrm>
            <a:off x="978672" y="5803220"/>
            <a:ext cx="1460656" cy="276999"/>
          </a:xfrm>
          <a:prstGeom prst="rect">
            <a:avLst/>
          </a:prstGeom>
        </p:spPr>
        <p:txBody>
          <a:bodyPr wrap="none">
            <a:spAutoFit/>
          </a:bodyPr>
          <a:lstStyle/>
          <a:p>
            <a:r>
              <a:rPr lang="en-US" sz="1200" b="1" dirty="0"/>
              <a:t>Even Distribution</a:t>
            </a:r>
          </a:p>
        </p:txBody>
      </p:sp>
      <p:sp>
        <p:nvSpPr>
          <p:cNvPr id="32" name="Rectangle 31">
            <a:extLst>
              <a:ext uri="{FF2B5EF4-FFF2-40B4-BE49-F238E27FC236}">
                <a16:creationId xmlns="" xmlns:a16="http://schemas.microsoft.com/office/drawing/2014/main" id="{2BFF6792-1710-4011-BC77-A53E47AC0B1C}"/>
              </a:ext>
            </a:extLst>
          </p:cNvPr>
          <p:cNvSpPr/>
          <p:nvPr/>
        </p:nvSpPr>
        <p:spPr>
          <a:xfrm>
            <a:off x="3848799" y="5785661"/>
            <a:ext cx="1657826" cy="276999"/>
          </a:xfrm>
          <a:prstGeom prst="rect">
            <a:avLst/>
          </a:prstGeom>
        </p:spPr>
        <p:txBody>
          <a:bodyPr wrap="none">
            <a:spAutoFit/>
          </a:bodyPr>
          <a:lstStyle/>
          <a:p>
            <a:r>
              <a:rPr lang="en-US" sz="1200" b="1" dirty="0"/>
              <a:t>Distribution Change</a:t>
            </a:r>
          </a:p>
        </p:txBody>
      </p:sp>
      <p:sp>
        <p:nvSpPr>
          <p:cNvPr id="33" name="Rectangle 32">
            <a:extLst>
              <a:ext uri="{FF2B5EF4-FFF2-40B4-BE49-F238E27FC236}">
                <a16:creationId xmlns="" xmlns:a16="http://schemas.microsoft.com/office/drawing/2014/main" id="{636C9F8D-7597-4565-8FCE-5C8FAB1A3450}"/>
              </a:ext>
            </a:extLst>
          </p:cNvPr>
          <p:cNvSpPr/>
          <p:nvPr/>
        </p:nvSpPr>
        <p:spPr>
          <a:xfrm>
            <a:off x="6718926" y="5768102"/>
            <a:ext cx="1539204" cy="276999"/>
          </a:xfrm>
          <a:prstGeom prst="rect">
            <a:avLst/>
          </a:prstGeom>
        </p:spPr>
        <p:txBody>
          <a:bodyPr wrap="none">
            <a:spAutoFit/>
          </a:bodyPr>
          <a:lstStyle/>
          <a:p>
            <a:r>
              <a:rPr lang="en-US" sz="1200" b="1" dirty="0"/>
              <a:t>Shift of Fish Stock</a:t>
            </a:r>
          </a:p>
        </p:txBody>
      </p:sp>
    </p:spTree>
    <p:extLst>
      <p:ext uri="{BB962C8B-B14F-4D97-AF65-F5344CB8AC3E}">
        <p14:creationId xmlns="" xmlns:p14="http://schemas.microsoft.com/office/powerpoint/2010/main" val="183567401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Footer Placeholder 4"/>
          <p:cNvSpPr txBox="1"/>
          <p:nvPr/>
        </p:nvSpPr>
        <p:spPr>
          <a:xfrm>
            <a:off x="3124200" y="6404292"/>
            <a:ext cx="2895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a:defRPr sz="1200">
                <a:solidFill>
                  <a:srgbClr val="888888"/>
                </a:solidFill>
              </a:defRPr>
            </a:lvl1pPr>
          </a:lstStyle>
          <a:p>
            <a:r>
              <a:t>Recceplex Machines</a:t>
            </a:r>
          </a:p>
        </p:txBody>
      </p:sp>
      <p:grpSp>
        <p:nvGrpSpPr>
          <p:cNvPr id="2" name="Rectangle 54"/>
          <p:cNvGrpSpPr/>
          <p:nvPr/>
        </p:nvGrpSpPr>
        <p:grpSpPr>
          <a:xfrm>
            <a:off x="439231" y="2864106"/>
            <a:ext cx="1606380" cy="2678421"/>
            <a:chOff x="0" y="0"/>
            <a:chExt cx="1606378" cy="2678420"/>
          </a:xfrm>
        </p:grpSpPr>
        <p:sp>
          <p:nvSpPr>
            <p:cNvPr id="585" name="Rectangle"/>
            <p:cNvSpPr/>
            <p:nvPr/>
          </p:nvSpPr>
          <p:spPr>
            <a:xfrm>
              <a:off x="0" y="-1"/>
              <a:ext cx="1606379" cy="2678422"/>
            </a:xfrm>
            <a:prstGeom prst="rect">
              <a:avLst/>
            </a:prstGeom>
            <a:solidFill>
              <a:srgbClr val="B9CDE5"/>
            </a:solidFill>
            <a:ln w="25400" cap="flat">
              <a:solidFill>
                <a:srgbClr val="3A5E8A"/>
              </a:solidFill>
              <a:prstDash val="solid"/>
              <a:round/>
            </a:ln>
            <a:effectLst/>
          </p:spPr>
          <p:txBody>
            <a:bodyPr wrap="square" lIns="45719" tIns="45719" rIns="45719" bIns="45719" numCol="1" anchor="ctr">
              <a:noAutofit/>
            </a:bodyPr>
            <a:lstStyle/>
            <a:p>
              <a:pPr algn="ctr">
                <a:defRPr sz="1600" b="1"/>
              </a:pPr>
              <a:endParaRPr/>
            </a:p>
          </p:txBody>
        </p:sp>
        <p:sp>
          <p:nvSpPr>
            <p:cNvPr id="586" name="PYTHON…"/>
            <p:cNvSpPr txBox="1"/>
            <p:nvPr/>
          </p:nvSpPr>
          <p:spPr>
            <a:xfrm>
              <a:off x="0" y="588640"/>
              <a:ext cx="1606379" cy="15011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defRPr sz="1600" b="1" u="sng"/>
              </a:pPr>
              <a:r>
                <a:t>PYTHON</a:t>
              </a:r>
              <a:endParaRPr>
                <a:solidFill>
                  <a:srgbClr val="FFFFFF"/>
                </a:solidFill>
              </a:endParaRPr>
            </a:p>
            <a:p>
              <a:pPr algn="ctr">
                <a:defRPr sz="1600" b="1" u="sng"/>
              </a:pPr>
              <a:endParaRPr>
                <a:solidFill>
                  <a:srgbClr val="FFFFFF"/>
                </a:solidFill>
              </a:endParaRPr>
            </a:p>
            <a:p>
              <a:pPr algn="ctr">
                <a:defRPr sz="1400" b="1"/>
              </a:pPr>
              <a:r>
                <a:rPr sz="1600"/>
                <a:t>MIMO</a:t>
              </a:r>
            </a:p>
            <a:p>
              <a:pPr algn="ctr">
                <a:defRPr sz="1400" b="1"/>
              </a:pPr>
              <a:r>
                <a:rPr sz="1600"/>
                <a:t>USRP</a:t>
              </a:r>
              <a:endParaRPr sz="1600" u="sng"/>
            </a:p>
            <a:p>
              <a:pPr algn="ctr">
                <a:defRPr sz="1400" b="1"/>
              </a:pPr>
              <a:endParaRPr>
                <a:solidFill>
                  <a:srgbClr val="FFFFFF"/>
                </a:solidFill>
              </a:endParaRPr>
            </a:p>
          </p:txBody>
        </p:sp>
      </p:grpSp>
      <p:sp>
        <p:nvSpPr>
          <p:cNvPr id="588" name="Rectangle 2"/>
          <p:cNvSpPr txBox="1"/>
          <p:nvPr/>
        </p:nvSpPr>
        <p:spPr>
          <a:xfrm>
            <a:off x="0" y="-65305"/>
            <a:ext cx="9144000" cy="624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3600" b="1"/>
            </a:lvl1pPr>
          </a:lstStyle>
          <a:p>
            <a:r>
              <a:t>Communications Environment</a:t>
            </a:r>
          </a:p>
        </p:txBody>
      </p:sp>
      <p:grpSp>
        <p:nvGrpSpPr>
          <p:cNvPr id="3" name="Cloud 60"/>
          <p:cNvGrpSpPr/>
          <p:nvPr/>
        </p:nvGrpSpPr>
        <p:grpSpPr>
          <a:xfrm>
            <a:off x="3235957" y="1305349"/>
            <a:ext cx="3355057" cy="1547611"/>
            <a:chOff x="0" y="0"/>
            <a:chExt cx="3355055" cy="1547609"/>
          </a:xfrm>
        </p:grpSpPr>
        <p:sp>
          <p:nvSpPr>
            <p:cNvPr id="589" name="Shape"/>
            <p:cNvSpPr/>
            <p:nvPr/>
          </p:nvSpPr>
          <p:spPr>
            <a:xfrm>
              <a:off x="0" y="-1"/>
              <a:ext cx="3355056" cy="1547611"/>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noFill/>
            <a:ln w="25400"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590" name="Shape"/>
            <p:cNvSpPr/>
            <p:nvPr/>
          </p:nvSpPr>
          <p:spPr>
            <a:xfrm>
              <a:off x="170362" y="78694"/>
              <a:ext cx="3074352" cy="1313974"/>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grpSp>
      <p:sp>
        <p:nvSpPr>
          <p:cNvPr id="592" name="TextBox 61"/>
          <p:cNvSpPr txBox="1"/>
          <p:nvPr/>
        </p:nvSpPr>
        <p:spPr>
          <a:xfrm>
            <a:off x="3774313" y="4914601"/>
            <a:ext cx="2687574" cy="68407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1600" b="1"/>
            </a:pPr>
            <a:r>
              <a:t>DoD Tactical Networks</a:t>
            </a:r>
          </a:p>
          <a:p>
            <a:pPr defTabSz="355600">
              <a:defRPr sz="1200">
                <a:solidFill>
                  <a:srgbClr val="454545"/>
                </a:solidFill>
                <a:latin typeface="Helvetica Neue"/>
                <a:ea typeface="Helvetica Neue"/>
                <a:cs typeface="Helvetica Neue"/>
                <a:sym typeface="Helvetica Neue"/>
              </a:defRPr>
            </a:pPr>
            <a:r>
              <a:t>JTRS/SCA compliant Future Communications Networks</a:t>
            </a:r>
          </a:p>
        </p:txBody>
      </p:sp>
      <p:grpSp>
        <p:nvGrpSpPr>
          <p:cNvPr id="4" name="Rectangle 62"/>
          <p:cNvGrpSpPr/>
          <p:nvPr/>
        </p:nvGrpSpPr>
        <p:grpSpPr>
          <a:xfrm>
            <a:off x="460745" y="1912784"/>
            <a:ext cx="1563353" cy="332741"/>
            <a:chOff x="-759073" y="0"/>
            <a:chExt cx="1563352" cy="332740"/>
          </a:xfrm>
        </p:grpSpPr>
        <p:sp>
          <p:nvSpPr>
            <p:cNvPr id="593" name="Rectangle"/>
            <p:cNvSpPr/>
            <p:nvPr/>
          </p:nvSpPr>
          <p:spPr>
            <a:xfrm>
              <a:off x="-758131" y="0"/>
              <a:ext cx="1562411" cy="303353"/>
            </a:xfrm>
            <a:prstGeom prst="rect">
              <a:avLst/>
            </a:prstGeom>
            <a:solidFill>
              <a:srgbClr val="B3A2C7"/>
            </a:solidFill>
            <a:ln w="25400" cap="flat">
              <a:solidFill>
                <a:srgbClr val="3A5E8A"/>
              </a:solidFill>
              <a:prstDash val="solid"/>
              <a:round/>
            </a:ln>
            <a:effectLst/>
          </p:spPr>
          <p:txBody>
            <a:bodyPr wrap="square" lIns="45719" tIns="45719" rIns="45719" bIns="45719" numCol="1" anchor="t">
              <a:noAutofit/>
            </a:bodyPr>
            <a:lstStyle/>
            <a:p>
              <a:pPr algn="ctr">
                <a:defRPr sz="1600" b="1"/>
              </a:pPr>
              <a:endParaRPr/>
            </a:p>
          </p:txBody>
        </p:sp>
        <p:sp>
          <p:nvSpPr>
            <p:cNvPr id="594" name="GNU Radio"/>
            <p:cNvSpPr txBox="1"/>
            <p:nvPr/>
          </p:nvSpPr>
          <p:spPr>
            <a:xfrm>
              <a:off x="-759074" y="-1"/>
              <a:ext cx="1563354"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1600" b="1"/>
              </a:lvl1pPr>
            </a:lstStyle>
            <a:p>
              <a:r>
                <a:t>GNU Radio</a:t>
              </a:r>
            </a:p>
          </p:txBody>
        </p:sp>
      </p:grpSp>
      <p:sp>
        <p:nvSpPr>
          <p:cNvPr id="608" name="Straight Arrow Connector 66"/>
          <p:cNvSpPr/>
          <p:nvPr/>
        </p:nvSpPr>
        <p:spPr>
          <a:xfrm>
            <a:off x="1242421" y="2245365"/>
            <a:ext cx="1" cy="6060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25400">
            <a:solidFill>
              <a:schemeClr val="accent1"/>
            </a:solidFill>
            <a:headEnd type="triangle"/>
            <a:tailEnd type="triangle"/>
          </a:ln>
          <a:effectLst>
            <a:outerShdw blurRad="38100" dist="20000" dir="5400000" rotWithShape="0">
              <a:srgbClr val="000000">
                <a:alpha val="38000"/>
              </a:srgbClr>
            </a:outerShdw>
          </a:effectLst>
        </p:spPr>
        <p:txBody>
          <a:bodyPr/>
          <a:lstStyle/>
          <a:p>
            <a:endParaRPr/>
          </a:p>
        </p:txBody>
      </p:sp>
      <p:sp>
        <p:nvSpPr>
          <p:cNvPr id="597" name="Date Placeholder 3"/>
          <p:cNvSpPr txBox="1"/>
          <p:nvPr/>
        </p:nvSpPr>
        <p:spPr>
          <a:xfrm>
            <a:off x="457200" y="6404292"/>
            <a:ext cx="2133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1200">
                <a:solidFill>
                  <a:srgbClr val="898989"/>
                </a:solidFill>
              </a:defRPr>
            </a:lvl1pPr>
          </a:lstStyle>
          <a:p>
            <a:r>
              <a:t>October 31, 2018</a:t>
            </a:r>
          </a:p>
        </p:txBody>
      </p:sp>
      <p:sp>
        <p:nvSpPr>
          <p:cNvPr id="609" name="Straight Arrow Connector 82"/>
          <p:cNvSpPr/>
          <p:nvPr/>
        </p:nvSpPr>
        <p:spPr>
          <a:xfrm>
            <a:off x="2036983" y="2079154"/>
            <a:ext cx="1193753" cy="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5400">
            <a:solidFill>
              <a:schemeClr val="accent5"/>
            </a:solidFill>
          </a:ln>
          <a:effectLst>
            <a:outerShdw blurRad="38100" dist="20000" dir="5400000" rotWithShape="0">
              <a:srgbClr val="000000">
                <a:alpha val="38000"/>
              </a:srgbClr>
            </a:outerShdw>
          </a:effectLst>
        </p:spPr>
        <p:txBody>
          <a:bodyPr/>
          <a:lstStyle/>
          <a:p>
            <a:endParaRPr/>
          </a:p>
        </p:txBody>
      </p:sp>
      <p:grpSp>
        <p:nvGrpSpPr>
          <p:cNvPr id="5" name="Rectangle 62"/>
          <p:cNvGrpSpPr/>
          <p:nvPr/>
        </p:nvGrpSpPr>
        <p:grpSpPr>
          <a:xfrm>
            <a:off x="4441040" y="3400541"/>
            <a:ext cx="1354120" cy="966479"/>
            <a:chOff x="0" y="0"/>
            <a:chExt cx="1354118" cy="966478"/>
          </a:xfrm>
        </p:grpSpPr>
        <p:sp>
          <p:nvSpPr>
            <p:cNvPr id="599" name="Rectangle"/>
            <p:cNvSpPr/>
            <p:nvPr/>
          </p:nvSpPr>
          <p:spPr>
            <a:xfrm>
              <a:off x="0" y="0"/>
              <a:ext cx="1354119" cy="510737"/>
            </a:xfrm>
            <a:prstGeom prst="rect">
              <a:avLst/>
            </a:prstGeom>
            <a:solidFill>
              <a:srgbClr val="B3A2C7"/>
            </a:solidFill>
            <a:ln w="25400" cap="flat">
              <a:solidFill>
                <a:srgbClr val="3A5E8A"/>
              </a:solidFill>
              <a:prstDash val="solid"/>
              <a:round/>
            </a:ln>
            <a:effectLst/>
          </p:spPr>
          <p:txBody>
            <a:bodyPr wrap="square" lIns="45719" tIns="45719" rIns="45719" bIns="45719" numCol="1" anchor="t">
              <a:noAutofit/>
            </a:bodyPr>
            <a:lstStyle/>
            <a:p>
              <a:pPr algn="ctr">
                <a:defRPr sz="1600" b="1"/>
              </a:pPr>
              <a:endParaRPr/>
            </a:p>
          </p:txBody>
        </p:sp>
        <p:sp>
          <p:nvSpPr>
            <p:cNvPr id="600" name="PRC 152…"/>
            <p:cNvSpPr txBox="1"/>
            <p:nvPr/>
          </p:nvSpPr>
          <p:spPr>
            <a:xfrm>
              <a:off x="0" y="0"/>
              <a:ext cx="1354119" cy="9664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algn="ctr">
                <a:defRPr sz="1600" b="1"/>
              </a:pPr>
              <a:r>
                <a:t>PRC 152</a:t>
              </a:r>
            </a:p>
            <a:p>
              <a:pPr algn="ctr">
                <a:defRPr sz="1200" b="1"/>
              </a:pPr>
              <a:r>
                <a:t>Software Option</a:t>
              </a:r>
            </a:p>
          </p:txBody>
        </p:sp>
      </p:grpSp>
      <p:grpSp>
        <p:nvGrpSpPr>
          <p:cNvPr id="6" name="Cloud 60"/>
          <p:cNvGrpSpPr/>
          <p:nvPr/>
        </p:nvGrpSpPr>
        <p:grpSpPr>
          <a:xfrm>
            <a:off x="3097118" y="4469920"/>
            <a:ext cx="3686364" cy="1700436"/>
            <a:chOff x="0" y="0"/>
            <a:chExt cx="3686363" cy="1700434"/>
          </a:xfrm>
        </p:grpSpPr>
        <p:sp>
          <p:nvSpPr>
            <p:cNvPr id="602" name="Shape"/>
            <p:cNvSpPr/>
            <p:nvPr/>
          </p:nvSpPr>
          <p:spPr>
            <a:xfrm>
              <a:off x="0" y="-1"/>
              <a:ext cx="3686364" cy="1700436"/>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noFill/>
            <a:ln w="25400"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603" name="Shape"/>
            <p:cNvSpPr/>
            <p:nvPr/>
          </p:nvSpPr>
          <p:spPr>
            <a:xfrm>
              <a:off x="187185" y="86465"/>
              <a:ext cx="3377940" cy="1443728"/>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grpSp>
      <p:sp>
        <p:nvSpPr>
          <p:cNvPr id="605" name="TextBox 61"/>
          <p:cNvSpPr txBox="1"/>
          <p:nvPr/>
        </p:nvSpPr>
        <p:spPr>
          <a:xfrm>
            <a:off x="3685413" y="1638001"/>
            <a:ext cx="2687574" cy="68407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1600" b="1"/>
            </a:pPr>
            <a:r>
              <a:t>Mobile Wifi (802.11)</a:t>
            </a:r>
          </a:p>
          <a:p>
            <a:pPr defTabSz="355600">
              <a:defRPr sz="1200">
                <a:solidFill>
                  <a:srgbClr val="454545"/>
                </a:solidFill>
                <a:latin typeface="Helvetica Neue"/>
                <a:ea typeface="Helvetica Neue"/>
                <a:cs typeface="Helvetica Neue"/>
                <a:sym typeface="Helvetica Neue"/>
              </a:defRPr>
            </a:pPr>
            <a:r>
              <a:t>P25 radios (Homeland Security Agencies, Police, Foreign Military)</a:t>
            </a:r>
          </a:p>
        </p:txBody>
      </p:sp>
      <p:sp>
        <p:nvSpPr>
          <p:cNvPr id="606" name="Line"/>
          <p:cNvSpPr/>
          <p:nvPr/>
        </p:nvSpPr>
        <p:spPr>
          <a:xfrm flipH="1" flipV="1">
            <a:off x="5207000" y="2808164"/>
            <a:ext cx="1" cy="606042"/>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607" name="Line"/>
          <p:cNvSpPr/>
          <p:nvPr/>
        </p:nvSpPr>
        <p:spPr>
          <a:xfrm flipV="1">
            <a:off x="5207000" y="3900296"/>
            <a:ext cx="1" cy="606041"/>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Footer Placeholder 4"/>
          <p:cNvSpPr txBox="1"/>
          <p:nvPr/>
        </p:nvSpPr>
        <p:spPr>
          <a:xfrm>
            <a:off x="3124200" y="6404292"/>
            <a:ext cx="2895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a:defRPr sz="1200">
                <a:solidFill>
                  <a:srgbClr val="888888"/>
                </a:solidFill>
              </a:defRPr>
            </a:lvl1pPr>
          </a:lstStyle>
          <a:p>
            <a:r>
              <a:t>Recceplex Machines</a:t>
            </a:r>
          </a:p>
        </p:txBody>
      </p:sp>
      <p:grpSp>
        <p:nvGrpSpPr>
          <p:cNvPr id="2" name="Rectangle 54"/>
          <p:cNvGrpSpPr/>
          <p:nvPr/>
        </p:nvGrpSpPr>
        <p:grpSpPr>
          <a:xfrm>
            <a:off x="439231" y="2864106"/>
            <a:ext cx="1606380" cy="2678421"/>
            <a:chOff x="0" y="0"/>
            <a:chExt cx="1606378" cy="2678420"/>
          </a:xfrm>
        </p:grpSpPr>
        <p:sp>
          <p:nvSpPr>
            <p:cNvPr id="612" name="Rectangle"/>
            <p:cNvSpPr/>
            <p:nvPr/>
          </p:nvSpPr>
          <p:spPr>
            <a:xfrm>
              <a:off x="0" y="-1"/>
              <a:ext cx="1606379" cy="2678422"/>
            </a:xfrm>
            <a:prstGeom prst="rect">
              <a:avLst/>
            </a:prstGeom>
            <a:solidFill>
              <a:srgbClr val="B9CDE5"/>
            </a:solidFill>
            <a:ln w="25400" cap="flat">
              <a:solidFill>
                <a:srgbClr val="3A5E8A"/>
              </a:solidFill>
              <a:prstDash val="solid"/>
              <a:round/>
            </a:ln>
            <a:effectLst/>
          </p:spPr>
          <p:txBody>
            <a:bodyPr wrap="square" lIns="45719" tIns="45719" rIns="45719" bIns="45719" numCol="1" anchor="ctr">
              <a:noAutofit/>
            </a:bodyPr>
            <a:lstStyle/>
            <a:p>
              <a:pPr algn="ctr">
                <a:defRPr sz="1600" b="1"/>
              </a:pPr>
              <a:endParaRPr/>
            </a:p>
          </p:txBody>
        </p:sp>
        <p:sp>
          <p:nvSpPr>
            <p:cNvPr id="613" name="PYTHON…"/>
            <p:cNvSpPr txBox="1"/>
            <p:nvPr/>
          </p:nvSpPr>
          <p:spPr>
            <a:xfrm>
              <a:off x="0" y="467990"/>
              <a:ext cx="1606379" cy="1742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defRPr sz="1600" b="1" u="sng"/>
              </a:pPr>
              <a:r>
                <a:t>PYTHON</a:t>
              </a:r>
              <a:endParaRPr>
                <a:solidFill>
                  <a:srgbClr val="FFFFFF"/>
                </a:solidFill>
              </a:endParaRPr>
            </a:p>
            <a:p>
              <a:pPr algn="ctr">
                <a:defRPr sz="1600" b="1" u="sng"/>
              </a:pPr>
              <a:endParaRPr>
                <a:solidFill>
                  <a:srgbClr val="FFFFFF"/>
                </a:solidFill>
              </a:endParaRPr>
            </a:p>
            <a:p>
              <a:pPr algn="ctr">
                <a:defRPr sz="1600" b="1"/>
              </a:pPr>
              <a:r>
                <a:t>Sockets</a:t>
              </a:r>
            </a:p>
            <a:p>
              <a:pPr algn="ctr">
                <a:defRPr sz="1600" b="1"/>
              </a:pPr>
              <a:r>
                <a:t>Send Image</a:t>
              </a:r>
            </a:p>
            <a:p>
              <a:pPr algn="ctr">
                <a:defRPr sz="1600" b="1"/>
              </a:pPr>
              <a:r>
                <a:t>Recv Class</a:t>
              </a:r>
              <a:endParaRPr u="sng"/>
            </a:p>
            <a:p>
              <a:pPr algn="ctr">
                <a:defRPr sz="1400" b="1"/>
              </a:pPr>
              <a:endParaRPr>
                <a:solidFill>
                  <a:srgbClr val="FFFFFF"/>
                </a:solidFill>
              </a:endParaRPr>
            </a:p>
          </p:txBody>
        </p:sp>
      </p:grpSp>
      <p:sp>
        <p:nvSpPr>
          <p:cNvPr id="615" name="Rectangle 2"/>
          <p:cNvSpPr txBox="1"/>
          <p:nvPr/>
        </p:nvSpPr>
        <p:spPr>
          <a:xfrm>
            <a:off x="0" y="-65305"/>
            <a:ext cx="9144000" cy="624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3600" b="1"/>
            </a:lvl1pPr>
          </a:lstStyle>
          <a:p>
            <a:r>
              <a:t>GPU Cluster Environment</a:t>
            </a:r>
          </a:p>
        </p:txBody>
      </p:sp>
      <p:grpSp>
        <p:nvGrpSpPr>
          <p:cNvPr id="3" name="Cloud 60"/>
          <p:cNvGrpSpPr/>
          <p:nvPr/>
        </p:nvGrpSpPr>
        <p:grpSpPr>
          <a:xfrm>
            <a:off x="3235957" y="1172427"/>
            <a:ext cx="3711119" cy="1711855"/>
            <a:chOff x="0" y="0"/>
            <a:chExt cx="3711117" cy="1711853"/>
          </a:xfrm>
        </p:grpSpPr>
        <p:sp>
          <p:nvSpPr>
            <p:cNvPr id="616" name="Shape"/>
            <p:cNvSpPr/>
            <p:nvPr/>
          </p:nvSpPr>
          <p:spPr>
            <a:xfrm>
              <a:off x="0" y="-1"/>
              <a:ext cx="3711118" cy="1711855"/>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noFill/>
            <a:ln w="25400"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617" name="Shape"/>
            <p:cNvSpPr/>
            <p:nvPr/>
          </p:nvSpPr>
          <p:spPr>
            <a:xfrm>
              <a:off x="188442" y="87046"/>
              <a:ext cx="3400623" cy="145342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grpSp>
      <p:grpSp>
        <p:nvGrpSpPr>
          <p:cNvPr id="4" name="Rectangle 62"/>
          <p:cNvGrpSpPr/>
          <p:nvPr/>
        </p:nvGrpSpPr>
        <p:grpSpPr>
          <a:xfrm>
            <a:off x="460745" y="1912784"/>
            <a:ext cx="1563353" cy="332741"/>
            <a:chOff x="-759073" y="0"/>
            <a:chExt cx="1563352" cy="332740"/>
          </a:xfrm>
        </p:grpSpPr>
        <p:sp>
          <p:nvSpPr>
            <p:cNvPr id="619" name="Rectangle"/>
            <p:cNvSpPr/>
            <p:nvPr/>
          </p:nvSpPr>
          <p:spPr>
            <a:xfrm>
              <a:off x="-758131" y="0"/>
              <a:ext cx="1562411" cy="303353"/>
            </a:xfrm>
            <a:prstGeom prst="rect">
              <a:avLst/>
            </a:prstGeom>
            <a:solidFill>
              <a:srgbClr val="B3A2C7"/>
            </a:solidFill>
            <a:ln w="25400" cap="flat">
              <a:solidFill>
                <a:srgbClr val="3A5E8A"/>
              </a:solidFill>
              <a:prstDash val="solid"/>
              <a:round/>
            </a:ln>
            <a:effectLst/>
          </p:spPr>
          <p:txBody>
            <a:bodyPr wrap="square" lIns="45719" tIns="45719" rIns="45719" bIns="45719" numCol="1" anchor="t">
              <a:noAutofit/>
            </a:bodyPr>
            <a:lstStyle/>
            <a:p>
              <a:pPr algn="ctr">
                <a:defRPr sz="1600" b="1"/>
              </a:pPr>
              <a:endParaRPr/>
            </a:p>
          </p:txBody>
        </p:sp>
        <p:sp>
          <p:nvSpPr>
            <p:cNvPr id="620" name="WIFI"/>
            <p:cNvSpPr txBox="1"/>
            <p:nvPr/>
          </p:nvSpPr>
          <p:spPr>
            <a:xfrm>
              <a:off x="-759074" y="-1"/>
              <a:ext cx="1563354"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1600" b="1"/>
              </a:lvl1pPr>
            </a:lstStyle>
            <a:p>
              <a:r>
                <a:t>WIFI</a:t>
              </a:r>
            </a:p>
          </p:txBody>
        </p:sp>
      </p:grpSp>
      <p:sp>
        <p:nvSpPr>
          <p:cNvPr id="638" name="Straight Arrow Connector 66"/>
          <p:cNvSpPr/>
          <p:nvPr/>
        </p:nvSpPr>
        <p:spPr>
          <a:xfrm>
            <a:off x="1242421" y="2245365"/>
            <a:ext cx="1" cy="6060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25400">
            <a:solidFill>
              <a:schemeClr val="accent1"/>
            </a:solidFill>
            <a:headEnd type="triangle"/>
            <a:tailEnd type="triangle"/>
          </a:ln>
          <a:effectLst>
            <a:outerShdw blurRad="38100" dist="20000" dir="5400000" rotWithShape="0">
              <a:srgbClr val="000000">
                <a:alpha val="38000"/>
              </a:srgbClr>
            </a:outerShdw>
          </a:effectLst>
        </p:spPr>
        <p:txBody>
          <a:bodyPr/>
          <a:lstStyle/>
          <a:p>
            <a:endParaRPr/>
          </a:p>
        </p:txBody>
      </p:sp>
      <p:sp>
        <p:nvSpPr>
          <p:cNvPr id="623" name="Date Placeholder 3"/>
          <p:cNvSpPr txBox="1"/>
          <p:nvPr/>
        </p:nvSpPr>
        <p:spPr>
          <a:xfrm>
            <a:off x="457200" y="6404292"/>
            <a:ext cx="2133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1200">
                <a:solidFill>
                  <a:srgbClr val="898989"/>
                </a:solidFill>
              </a:defRPr>
            </a:lvl1pPr>
          </a:lstStyle>
          <a:p>
            <a:r>
              <a:t>October 31, 2018</a:t>
            </a:r>
          </a:p>
        </p:txBody>
      </p:sp>
      <p:sp>
        <p:nvSpPr>
          <p:cNvPr id="639" name="Straight Arrow Connector 82"/>
          <p:cNvSpPr/>
          <p:nvPr/>
        </p:nvSpPr>
        <p:spPr>
          <a:xfrm>
            <a:off x="2036983" y="2052769"/>
            <a:ext cx="1204641" cy="158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25400">
            <a:solidFill>
              <a:schemeClr val="accent5"/>
            </a:solidFill>
          </a:ln>
          <a:effectLst>
            <a:outerShdw blurRad="38100" dist="20000" dir="5400000" rotWithShape="0">
              <a:srgbClr val="000000">
                <a:alpha val="38000"/>
              </a:srgbClr>
            </a:outerShdw>
          </a:effectLst>
        </p:spPr>
        <p:txBody>
          <a:bodyPr/>
          <a:lstStyle/>
          <a:p>
            <a:endParaRPr/>
          </a:p>
        </p:txBody>
      </p:sp>
      <p:sp>
        <p:nvSpPr>
          <p:cNvPr id="625" name="TextBox 61"/>
          <p:cNvSpPr txBox="1"/>
          <p:nvPr/>
        </p:nvSpPr>
        <p:spPr>
          <a:xfrm>
            <a:off x="4186567" y="1790401"/>
            <a:ext cx="1453837" cy="3327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b="1"/>
            </a:lvl1pPr>
          </a:lstStyle>
          <a:p>
            <a:r>
              <a:t>Mobile Wifi</a:t>
            </a:r>
          </a:p>
        </p:txBody>
      </p:sp>
      <p:grpSp>
        <p:nvGrpSpPr>
          <p:cNvPr id="5" name="Rectangle 54"/>
          <p:cNvGrpSpPr/>
          <p:nvPr/>
        </p:nvGrpSpPr>
        <p:grpSpPr>
          <a:xfrm>
            <a:off x="3195602" y="3662273"/>
            <a:ext cx="1606380" cy="2678421"/>
            <a:chOff x="0" y="0"/>
            <a:chExt cx="1606378" cy="2678420"/>
          </a:xfrm>
        </p:grpSpPr>
        <p:sp>
          <p:nvSpPr>
            <p:cNvPr id="626" name="Rectangle"/>
            <p:cNvSpPr/>
            <p:nvPr/>
          </p:nvSpPr>
          <p:spPr>
            <a:xfrm>
              <a:off x="0" y="-1"/>
              <a:ext cx="1606379" cy="2678422"/>
            </a:xfrm>
            <a:prstGeom prst="rect">
              <a:avLst/>
            </a:prstGeom>
            <a:solidFill>
              <a:srgbClr val="B9CDE5"/>
            </a:solidFill>
            <a:ln w="25400" cap="flat">
              <a:solidFill>
                <a:srgbClr val="3A5E8A"/>
              </a:solidFill>
              <a:prstDash val="solid"/>
              <a:round/>
            </a:ln>
            <a:effectLst/>
          </p:spPr>
          <p:txBody>
            <a:bodyPr wrap="square" lIns="45719" tIns="45719" rIns="45719" bIns="45719" numCol="1" anchor="ctr">
              <a:noAutofit/>
            </a:bodyPr>
            <a:lstStyle/>
            <a:p>
              <a:pPr algn="ctr">
                <a:defRPr sz="1600" b="1"/>
              </a:pPr>
              <a:endParaRPr/>
            </a:p>
          </p:txBody>
        </p:sp>
        <p:sp>
          <p:nvSpPr>
            <p:cNvPr id="627" name="PYTHON…"/>
            <p:cNvSpPr txBox="1"/>
            <p:nvPr/>
          </p:nvSpPr>
          <p:spPr>
            <a:xfrm>
              <a:off x="0" y="106040"/>
              <a:ext cx="1606379" cy="2466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defRPr sz="1600" b="1" u="sng"/>
              </a:pPr>
              <a:r>
                <a:t>PYTHON</a:t>
              </a:r>
              <a:endParaRPr>
                <a:solidFill>
                  <a:srgbClr val="FFFFFF"/>
                </a:solidFill>
              </a:endParaRPr>
            </a:p>
            <a:p>
              <a:pPr algn="ctr">
                <a:defRPr sz="1600" b="1" u="sng"/>
              </a:pPr>
              <a:endParaRPr>
                <a:solidFill>
                  <a:srgbClr val="FFFFFF"/>
                </a:solidFill>
              </a:endParaRPr>
            </a:p>
            <a:p>
              <a:pPr algn="ctr">
                <a:defRPr sz="1600" b="1"/>
              </a:pPr>
              <a:r>
                <a:t>Sockets</a:t>
              </a:r>
            </a:p>
            <a:p>
              <a:pPr algn="ctr">
                <a:defRPr sz="1600" b="1"/>
              </a:pPr>
              <a:r>
                <a:t>CNN Match CUDA</a:t>
              </a:r>
            </a:p>
            <a:p>
              <a:pPr algn="ctr">
                <a:defRPr sz="1600" b="1"/>
              </a:pPr>
              <a:endParaRPr/>
            </a:p>
            <a:p>
              <a:pPr algn="ctr">
                <a:defRPr sz="1600" b="1" u="sng"/>
              </a:pPr>
              <a:r>
                <a:t>nVidia </a:t>
              </a:r>
            </a:p>
            <a:p>
              <a:pPr algn="ctr">
                <a:defRPr sz="1600" b="1"/>
              </a:pPr>
              <a:r>
                <a:t>GPU Cluster</a:t>
              </a:r>
              <a:endParaRPr u="sng"/>
            </a:p>
            <a:p>
              <a:pPr algn="ctr">
                <a:defRPr sz="1400" b="1"/>
              </a:pPr>
              <a:endParaRPr>
                <a:solidFill>
                  <a:srgbClr val="FFFFFF"/>
                </a:solidFill>
              </a:endParaRPr>
            </a:p>
          </p:txBody>
        </p:sp>
      </p:grpSp>
      <p:grpSp>
        <p:nvGrpSpPr>
          <p:cNvPr id="6" name="Rectangle 62"/>
          <p:cNvGrpSpPr/>
          <p:nvPr/>
        </p:nvGrpSpPr>
        <p:grpSpPr>
          <a:xfrm>
            <a:off x="4095124" y="3069636"/>
            <a:ext cx="1888947" cy="402039"/>
            <a:chOff x="-916593" y="-17754"/>
            <a:chExt cx="1888946" cy="402038"/>
          </a:xfrm>
        </p:grpSpPr>
        <p:sp>
          <p:nvSpPr>
            <p:cNvPr id="629" name="Rectangle"/>
            <p:cNvSpPr/>
            <p:nvPr/>
          </p:nvSpPr>
          <p:spPr>
            <a:xfrm>
              <a:off x="-916024" y="0"/>
              <a:ext cx="1887808" cy="366531"/>
            </a:xfrm>
            <a:prstGeom prst="rect">
              <a:avLst/>
            </a:prstGeom>
            <a:solidFill>
              <a:srgbClr val="B3A2C7"/>
            </a:solidFill>
            <a:ln w="25400" cap="flat">
              <a:solidFill>
                <a:srgbClr val="3A5E8A"/>
              </a:solidFill>
              <a:prstDash val="solid"/>
              <a:round/>
            </a:ln>
            <a:effectLst/>
          </p:spPr>
          <p:txBody>
            <a:bodyPr wrap="square" lIns="45719" tIns="45719" rIns="45719" bIns="45719" numCol="1" anchor="t">
              <a:noAutofit/>
            </a:bodyPr>
            <a:lstStyle/>
            <a:p>
              <a:pPr algn="ctr">
                <a:defRPr sz="1600" b="1"/>
              </a:pPr>
              <a:endParaRPr/>
            </a:p>
          </p:txBody>
        </p:sp>
        <p:sp>
          <p:nvSpPr>
            <p:cNvPr id="630" name="AWS"/>
            <p:cNvSpPr txBox="1"/>
            <p:nvPr/>
          </p:nvSpPr>
          <p:spPr>
            <a:xfrm>
              <a:off x="-916594" y="-17755"/>
              <a:ext cx="1888947" cy="4020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lvl1pPr algn="ctr">
                <a:defRPr sz="1600" b="1"/>
              </a:lvl1pPr>
            </a:lstStyle>
            <a:p>
              <a:r>
                <a:t>AWS</a:t>
              </a:r>
            </a:p>
          </p:txBody>
        </p:sp>
      </p:grpSp>
      <p:grpSp>
        <p:nvGrpSpPr>
          <p:cNvPr id="7" name="Rectangle 54"/>
          <p:cNvGrpSpPr/>
          <p:nvPr/>
        </p:nvGrpSpPr>
        <p:grpSpPr>
          <a:xfrm>
            <a:off x="5189503" y="3662273"/>
            <a:ext cx="1606379" cy="2678421"/>
            <a:chOff x="0" y="0"/>
            <a:chExt cx="1606378" cy="2678420"/>
          </a:xfrm>
        </p:grpSpPr>
        <p:sp>
          <p:nvSpPr>
            <p:cNvPr id="632" name="Rectangle"/>
            <p:cNvSpPr/>
            <p:nvPr/>
          </p:nvSpPr>
          <p:spPr>
            <a:xfrm>
              <a:off x="0" y="-1"/>
              <a:ext cx="1606379" cy="2678422"/>
            </a:xfrm>
            <a:prstGeom prst="rect">
              <a:avLst/>
            </a:prstGeom>
            <a:solidFill>
              <a:srgbClr val="B9CDE5"/>
            </a:solidFill>
            <a:ln w="25400" cap="flat">
              <a:solidFill>
                <a:srgbClr val="3A5E8A"/>
              </a:solidFill>
              <a:prstDash val="solid"/>
              <a:round/>
            </a:ln>
            <a:effectLst/>
          </p:spPr>
          <p:txBody>
            <a:bodyPr wrap="square" lIns="45719" tIns="45719" rIns="45719" bIns="45719" numCol="1" anchor="ctr">
              <a:noAutofit/>
            </a:bodyPr>
            <a:lstStyle/>
            <a:p>
              <a:pPr algn="ctr">
                <a:defRPr sz="1600" b="1"/>
              </a:pPr>
              <a:endParaRPr/>
            </a:p>
          </p:txBody>
        </p:sp>
        <p:sp>
          <p:nvSpPr>
            <p:cNvPr id="633" name="PYTHON…"/>
            <p:cNvSpPr txBox="1"/>
            <p:nvPr/>
          </p:nvSpPr>
          <p:spPr>
            <a:xfrm>
              <a:off x="0" y="106040"/>
              <a:ext cx="1606379" cy="2466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defRPr sz="1600" b="1" u="sng"/>
              </a:pPr>
              <a:r>
                <a:t>PYTHON</a:t>
              </a:r>
              <a:endParaRPr>
                <a:solidFill>
                  <a:srgbClr val="FFFFFF"/>
                </a:solidFill>
              </a:endParaRPr>
            </a:p>
            <a:p>
              <a:pPr algn="ctr">
                <a:defRPr sz="1600" b="1" u="sng"/>
              </a:pPr>
              <a:endParaRPr>
                <a:solidFill>
                  <a:srgbClr val="FFFFFF"/>
                </a:solidFill>
              </a:endParaRPr>
            </a:p>
            <a:p>
              <a:pPr algn="ctr">
                <a:defRPr sz="1600" b="1"/>
              </a:pPr>
              <a:r>
                <a:t>Sockets</a:t>
              </a:r>
            </a:p>
            <a:p>
              <a:pPr algn="ctr">
                <a:defRPr sz="1600" b="1"/>
              </a:pPr>
              <a:r>
                <a:t>CNN Train</a:t>
              </a:r>
            </a:p>
            <a:p>
              <a:pPr algn="ctr">
                <a:defRPr sz="1600" b="1"/>
              </a:pPr>
              <a:r>
                <a:t>CUDA</a:t>
              </a:r>
            </a:p>
            <a:p>
              <a:pPr algn="ctr">
                <a:defRPr sz="1600" b="1"/>
              </a:pPr>
              <a:endParaRPr/>
            </a:p>
            <a:p>
              <a:pPr algn="ctr">
                <a:defRPr sz="1600" b="1" u="sng"/>
              </a:pPr>
              <a:r>
                <a:t>nVidia </a:t>
              </a:r>
            </a:p>
            <a:p>
              <a:pPr algn="ctr">
                <a:defRPr sz="1600" b="1"/>
              </a:pPr>
              <a:r>
                <a:t>GPU Cluster</a:t>
              </a:r>
              <a:endParaRPr u="sng"/>
            </a:p>
            <a:p>
              <a:pPr algn="ctr">
                <a:defRPr sz="1400" b="1"/>
              </a:pPr>
              <a:endParaRPr>
                <a:solidFill>
                  <a:srgbClr val="FFFFFF"/>
                </a:solidFill>
              </a:endParaRPr>
            </a:p>
          </p:txBody>
        </p:sp>
      </p:grpSp>
      <p:sp>
        <p:nvSpPr>
          <p:cNvPr id="635" name="Line"/>
          <p:cNvSpPr/>
          <p:nvPr/>
        </p:nvSpPr>
        <p:spPr>
          <a:xfrm flipV="1">
            <a:off x="5054600" y="2876512"/>
            <a:ext cx="1" cy="200893"/>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636" name="Line"/>
          <p:cNvSpPr/>
          <p:nvPr/>
        </p:nvSpPr>
        <p:spPr>
          <a:xfrm flipV="1">
            <a:off x="5600700" y="3444967"/>
            <a:ext cx="1" cy="200894"/>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
        <p:nvSpPr>
          <p:cNvPr id="637" name="Line"/>
          <p:cNvSpPr/>
          <p:nvPr/>
        </p:nvSpPr>
        <p:spPr>
          <a:xfrm flipV="1">
            <a:off x="4572000" y="3444967"/>
            <a:ext cx="0" cy="200894"/>
          </a:xfrm>
          <a:prstGeom prst="line">
            <a:avLst/>
          </a:prstGeom>
          <a:ln w="25400">
            <a:solidFill>
              <a:schemeClr val="accent1"/>
            </a:solidFill>
          </a:ln>
          <a:effectLst>
            <a:outerShdw blurRad="38100" dist="20000" dir="5400000" rotWithShape="0">
              <a:srgbClr val="000000">
                <a:alpha val="38000"/>
              </a:srgbClr>
            </a:outerShdw>
          </a:effectLst>
        </p:spPr>
        <p:txBody>
          <a:bodyPr lIns="45719" rIns="45719"/>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Footer Placeholder 4"/>
          <p:cNvSpPr txBox="1"/>
          <p:nvPr/>
        </p:nvSpPr>
        <p:spPr>
          <a:xfrm>
            <a:off x="3124200" y="6404292"/>
            <a:ext cx="2895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a:defRPr sz="1200">
                <a:solidFill>
                  <a:srgbClr val="888888"/>
                </a:solidFill>
              </a:defRPr>
            </a:lvl1pPr>
          </a:lstStyle>
          <a:p>
            <a:r>
              <a:t>Recceplex Machines</a:t>
            </a:r>
          </a:p>
        </p:txBody>
      </p:sp>
      <p:sp>
        <p:nvSpPr>
          <p:cNvPr id="574" name="Rectangle 2"/>
          <p:cNvSpPr txBox="1">
            <a:spLocks noGrp="1"/>
          </p:cNvSpPr>
          <p:nvPr>
            <p:ph type="title"/>
          </p:nvPr>
        </p:nvSpPr>
        <p:spPr>
          <a:xfrm>
            <a:off x="0" y="23873"/>
            <a:ext cx="9144000" cy="820617"/>
          </a:xfrm>
          <a:prstGeom prst="rect">
            <a:avLst/>
          </a:prstGeom>
        </p:spPr>
        <p:txBody>
          <a:bodyPr/>
          <a:lstStyle>
            <a:lvl1pPr>
              <a:defRPr sz="3600"/>
            </a:lvl1pPr>
          </a:lstStyle>
          <a:p>
            <a:r>
              <a:rPr dirty="0"/>
              <a:t>        </a:t>
            </a:r>
            <a:r>
              <a:rPr lang="en-US" dirty="0" smtClean="0"/>
              <a:t>TIRYNS</a:t>
            </a:r>
            <a:endParaRPr dirty="0"/>
          </a:p>
        </p:txBody>
      </p:sp>
      <p:sp>
        <p:nvSpPr>
          <p:cNvPr id="575" name="Rectangle 3"/>
          <p:cNvSpPr txBox="1">
            <a:spLocks noGrp="1"/>
          </p:cNvSpPr>
          <p:nvPr>
            <p:ph type="body" idx="1"/>
          </p:nvPr>
        </p:nvSpPr>
        <p:spPr>
          <a:xfrm>
            <a:off x="381000" y="1312979"/>
            <a:ext cx="8763000" cy="5043372"/>
          </a:xfrm>
          <a:prstGeom prst="rect">
            <a:avLst/>
          </a:prstGeom>
        </p:spPr>
        <p:txBody>
          <a:bodyPr>
            <a:normAutofit lnSpcReduction="10000"/>
          </a:bodyPr>
          <a:lstStyle/>
          <a:p>
            <a:r>
              <a:rPr lang="en-US" dirty="0" smtClean="0"/>
              <a:t>Threat Detection</a:t>
            </a:r>
          </a:p>
          <a:p>
            <a:pPr lvl="1"/>
            <a:r>
              <a:rPr lang="en-US" sz="2200" dirty="0" smtClean="0"/>
              <a:t>F</a:t>
            </a:r>
            <a:r>
              <a:rPr sz="2200" dirty="0" smtClean="0"/>
              <a:t>ace</a:t>
            </a:r>
            <a:r>
              <a:rPr sz="2200" dirty="0"/>
              <a:t>, </a:t>
            </a:r>
            <a:r>
              <a:rPr sz="2200" dirty="0" smtClean="0"/>
              <a:t>torso</a:t>
            </a:r>
            <a:r>
              <a:rPr lang="en-US" sz="2200" dirty="0" smtClean="0"/>
              <a:t>, </a:t>
            </a:r>
            <a:r>
              <a:rPr sz="2200" dirty="0" smtClean="0"/>
              <a:t>profile</a:t>
            </a:r>
            <a:r>
              <a:rPr lang="en-US" sz="2200" dirty="0" smtClean="0"/>
              <a:t>, pedestrian with IR/RGB Fusion</a:t>
            </a:r>
          </a:p>
          <a:p>
            <a:pPr lvl="1"/>
            <a:r>
              <a:rPr lang="en-US" sz="2200" dirty="0" smtClean="0"/>
              <a:t>Motion detection</a:t>
            </a:r>
          </a:p>
          <a:p>
            <a:pPr marL="742950" lvl="1" indent="-285750">
              <a:spcBef>
                <a:spcPts val="400"/>
              </a:spcBef>
              <a:defRPr sz="2000"/>
            </a:pPr>
            <a:r>
              <a:rPr lang="en-US" sz="2200" dirty="0" smtClean="0"/>
              <a:t> Sound detection</a:t>
            </a:r>
          </a:p>
          <a:p>
            <a:pPr marL="742950" lvl="1" indent="-285750">
              <a:spcBef>
                <a:spcPts val="400"/>
              </a:spcBef>
              <a:defRPr sz="2000"/>
            </a:pPr>
            <a:r>
              <a:rPr lang="en-US" sz="2200" dirty="0" smtClean="0"/>
              <a:t> Speech recognition (</a:t>
            </a:r>
            <a:r>
              <a:rPr lang="en-US" sz="2200" dirty="0" err="1" smtClean="0"/>
              <a:t>vs</a:t>
            </a:r>
            <a:r>
              <a:rPr lang="en-US" sz="2200" dirty="0" smtClean="0"/>
              <a:t> speaker recognition) by language</a:t>
            </a:r>
          </a:p>
          <a:p>
            <a:pPr marL="742950" lvl="1" indent="-285750">
              <a:spcBef>
                <a:spcPts val="400"/>
              </a:spcBef>
              <a:defRPr sz="2000"/>
            </a:pPr>
            <a:r>
              <a:rPr lang="en-US" sz="2200" dirty="0" smtClean="0"/>
              <a:t>Thermal Imaging</a:t>
            </a:r>
            <a:endParaRPr lang="en-US" dirty="0" smtClean="0"/>
          </a:p>
          <a:p>
            <a:r>
              <a:rPr lang="en-US" dirty="0" smtClean="0"/>
              <a:t>Tactical Protocol</a:t>
            </a:r>
          </a:p>
          <a:p>
            <a:pPr marL="742950" lvl="1" indent="-285750">
              <a:spcBef>
                <a:spcPts val="400"/>
              </a:spcBef>
              <a:defRPr sz="2000"/>
            </a:pPr>
            <a:r>
              <a:rPr lang="en-US" dirty="0" smtClean="0"/>
              <a:t>Real-time Alert Mode</a:t>
            </a:r>
          </a:p>
          <a:p>
            <a:pPr marL="742950" lvl="1" indent="-285750">
              <a:spcBef>
                <a:spcPts val="400"/>
              </a:spcBef>
              <a:defRPr sz="2000"/>
            </a:pPr>
            <a:r>
              <a:rPr lang="en-US" dirty="0" smtClean="0"/>
              <a:t>Log mode</a:t>
            </a:r>
          </a:p>
          <a:p>
            <a:pPr marL="742950" lvl="1" indent="-285750">
              <a:spcBef>
                <a:spcPts val="400"/>
              </a:spcBef>
              <a:defRPr sz="2000"/>
            </a:pPr>
            <a:r>
              <a:rPr lang="en-US" dirty="0" smtClean="0"/>
              <a:t>Archive Mode</a:t>
            </a:r>
          </a:p>
          <a:p>
            <a:pPr marL="742950" lvl="1" indent="-285750">
              <a:spcBef>
                <a:spcPts val="400"/>
              </a:spcBef>
              <a:defRPr sz="2000"/>
            </a:pPr>
            <a:r>
              <a:rPr lang="en-US" dirty="0" smtClean="0"/>
              <a:t>Send just aggregates</a:t>
            </a:r>
          </a:p>
          <a:p>
            <a:pPr marL="742950" lvl="1" indent="-285750">
              <a:spcBef>
                <a:spcPts val="400"/>
              </a:spcBef>
              <a:defRPr sz="2000"/>
            </a:pPr>
            <a:r>
              <a:rPr lang="en-US" dirty="0" smtClean="0"/>
              <a:t>Send just video/audio</a:t>
            </a:r>
          </a:p>
          <a:p>
            <a:pPr marL="742950" lvl="1" indent="-285750">
              <a:spcBef>
                <a:spcPts val="400"/>
              </a:spcBef>
              <a:defRPr sz="2000"/>
            </a:pPr>
            <a:r>
              <a:rPr lang="en-US" dirty="0" smtClean="0"/>
              <a:t>Send both aggregates and video/audio</a:t>
            </a:r>
          </a:p>
          <a:p>
            <a:pPr marL="742950" lvl="1" indent="-285750">
              <a:spcBef>
                <a:spcPts val="400"/>
              </a:spcBef>
              <a:defRPr sz="2000"/>
            </a:pPr>
            <a:r>
              <a:rPr lang="en-US" dirty="0" smtClean="0"/>
              <a:t>Heartbeat/restart</a:t>
            </a:r>
          </a:p>
          <a:p>
            <a:pPr marL="742950" lvl="1" indent="-285750">
              <a:spcBef>
                <a:spcPts val="400"/>
              </a:spcBef>
              <a:defRPr sz="2000"/>
            </a:pPr>
            <a:endParaRPr lang="en-US" dirty="0" smtClean="0"/>
          </a:p>
          <a:p>
            <a:pPr marL="742950" lvl="1" indent="-285750">
              <a:spcBef>
                <a:spcPts val="400"/>
              </a:spcBef>
              <a:defRPr sz="2000"/>
            </a:pPr>
            <a:endParaRPr lang="en-US" dirty="0"/>
          </a:p>
        </p:txBody>
      </p:sp>
      <p:sp>
        <p:nvSpPr>
          <p:cNvPr id="576" name="Date Placeholder 3"/>
          <p:cNvSpPr txBox="1"/>
          <p:nvPr/>
        </p:nvSpPr>
        <p:spPr>
          <a:xfrm>
            <a:off x="457200" y="6404292"/>
            <a:ext cx="2133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1200">
                <a:solidFill>
                  <a:srgbClr val="898989"/>
                </a:solidFill>
              </a:defRPr>
            </a:lvl1pPr>
          </a:lstStyle>
          <a:p>
            <a:r>
              <a:t>October 1, 2018</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Footer Placeholder 4"/>
          <p:cNvSpPr txBox="1"/>
          <p:nvPr/>
        </p:nvSpPr>
        <p:spPr>
          <a:xfrm>
            <a:off x="3124200" y="6404292"/>
            <a:ext cx="2895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a:defRPr sz="1200">
                <a:solidFill>
                  <a:srgbClr val="888888"/>
                </a:solidFill>
              </a:defRPr>
            </a:lvl1pPr>
          </a:lstStyle>
          <a:p>
            <a:r>
              <a:t>Recceplex Machines</a:t>
            </a:r>
          </a:p>
        </p:txBody>
      </p:sp>
      <p:sp>
        <p:nvSpPr>
          <p:cNvPr id="374" name="Rectangle 2"/>
          <p:cNvSpPr txBox="1">
            <a:spLocks noGrp="1"/>
          </p:cNvSpPr>
          <p:nvPr>
            <p:ph type="title"/>
          </p:nvPr>
        </p:nvSpPr>
        <p:spPr>
          <a:xfrm>
            <a:off x="0" y="-1"/>
            <a:ext cx="9144000" cy="820617"/>
          </a:xfrm>
          <a:prstGeom prst="rect">
            <a:avLst/>
          </a:prstGeom>
        </p:spPr>
        <p:txBody>
          <a:bodyPr/>
          <a:lstStyle>
            <a:lvl1pPr>
              <a:defRPr sz="3600"/>
            </a:lvl1pPr>
          </a:lstStyle>
          <a:p>
            <a:r>
              <a:rPr lang="en-US" dirty="0" smtClean="0"/>
              <a:t>TIRYNS</a:t>
            </a:r>
            <a:endParaRPr dirty="0"/>
          </a:p>
        </p:txBody>
      </p:sp>
      <p:sp>
        <p:nvSpPr>
          <p:cNvPr id="375" name="Rectangle 3"/>
          <p:cNvSpPr txBox="1">
            <a:spLocks noGrp="1"/>
          </p:cNvSpPr>
          <p:nvPr>
            <p:ph type="body" idx="1"/>
          </p:nvPr>
        </p:nvSpPr>
        <p:spPr>
          <a:xfrm>
            <a:off x="381000" y="1524000"/>
            <a:ext cx="8763000" cy="4832350"/>
          </a:xfrm>
          <a:prstGeom prst="rect">
            <a:avLst/>
          </a:prstGeom>
        </p:spPr>
        <p:txBody>
          <a:bodyPr>
            <a:normAutofit lnSpcReduction="10000"/>
          </a:bodyPr>
          <a:lstStyle/>
          <a:p>
            <a:r>
              <a:rPr lang="en-US" dirty="0" smtClean="0"/>
              <a:t>Detector Modeling</a:t>
            </a:r>
            <a:r>
              <a:rPr dirty="0" smtClean="0"/>
              <a:t> </a:t>
            </a:r>
            <a:r>
              <a:rPr lang="en-US" dirty="0" smtClean="0"/>
              <a:t>P</a:t>
            </a:r>
            <a:r>
              <a:rPr dirty="0" smtClean="0"/>
              <a:t>rocess</a:t>
            </a:r>
            <a:endParaRPr dirty="0"/>
          </a:p>
          <a:p>
            <a:pPr marL="742950" lvl="1" indent="-285750">
              <a:spcBef>
                <a:spcPts val="400"/>
              </a:spcBef>
              <a:defRPr sz="2000"/>
            </a:pPr>
            <a:r>
              <a:rPr dirty="0"/>
              <a:t>Supports cameras that use camera serial interface (CSI) or </a:t>
            </a:r>
            <a:r>
              <a:rPr dirty="0" smtClean="0"/>
              <a:t>USB</a:t>
            </a:r>
            <a:endParaRPr lang="en-US" dirty="0" smtClean="0"/>
          </a:p>
          <a:p>
            <a:pPr marL="742950" lvl="1" indent="-285750">
              <a:spcBef>
                <a:spcPts val="400"/>
              </a:spcBef>
              <a:defRPr sz="2000"/>
            </a:pPr>
            <a:r>
              <a:rPr dirty="0" smtClean="0"/>
              <a:t>Uses </a:t>
            </a:r>
            <a:r>
              <a:rPr dirty="0"/>
              <a:t>Intel’s </a:t>
            </a:r>
            <a:r>
              <a:rPr dirty="0" err="1"/>
              <a:t>OpenCV</a:t>
            </a:r>
            <a:r>
              <a:rPr dirty="0"/>
              <a:t>, largely open source library</a:t>
            </a:r>
          </a:p>
          <a:p>
            <a:pPr marL="1143000" lvl="2" indent="-228600">
              <a:spcBef>
                <a:spcPts val="400"/>
              </a:spcBef>
              <a:defRPr sz="1800" b="0"/>
            </a:pPr>
            <a:r>
              <a:rPr dirty="0"/>
              <a:t>Build or update a training set (photos of category to identify)</a:t>
            </a:r>
          </a:p>
          <a:p>
            <a:pPr marL="1143000" lvl="2" indent="-228600">
              <a:spcBef>
                <a:spcPts val="400"/>
              </a:spcBef>
              <a:defRPr sz="1800" b="0"/>
            </a:pPr>
            <a:r>
              <a:rPr dirty="0"/>
              <a:t>Encode vectors</a:t>
            </a:r>
          </a:p>
          <a:p>
            <a:pPr marL="1143000" lvl="2" indent="-228600">
              <a:spcBef>
                <a:spcPts val="400"/>
              </a:spcBef>
              <a:defRPr sz="1800" b="0"/>
            </a:pPr>
            <a:r>
              <a:rPr dirty="0"/>
              <a:t>Recognize category in image</a:t>
            </a:r>
          </a:p>
          <a:p>
            <a:pPr marL="1143000" lvl="2" indent="-228600">
              <a:spcBef>
                <a:spcPts val="400"/>
              </a:spcBef>
              <a:defRPr sz="1800" b="0"/>
            </a:pPr>
            <a:r>
              <a:rPr dirty="0"/>
              <a:t>Recognize category in video</a:t>
            </a:r>
          </a:p>
          <a:p>
            <a:pPr marL="1143000" lvl="2" indent="-228600">
              <a:spcBef>
                <a:spcPts val="400"/>
              </a:spcBef>
              <a:defRPr sz="1800" b="0"/>
            </a:pPr>
            <a:r>
              <a:rPr dirty="0"/>
              <a:t>Pickle model</a:t>
            </a:r>
          </a:p>
          <a:p>
            <a:pPr marL="1143000" lvl="2" indent="-228600">
              <a:spcBef>
                <a:spcPts val="400"/>
              </a:spcBef>
              <a:defRPr sz="1800" b="0"/>
            </a:pPr>
            <a:r>
              <a:rPr dirty="0" smtClean="0"/>
              <a:t>Test</a:t>
            </a:r>
            <a:endParaRPr lang="en-US" dirty="0" smtClean="0"/>
          </a:p>
          <a:p>
            <a:pPr marL="742950" lvl="1" indent="-285750">
              <a:spcBef>
                <a:spcPts val="400"/>
              </a:spcBef>
              <a:defRPr sz="2000"/>
            </a:pPr>
            <a:r>
              <a:rPr lang="en-US" dirty="0" smtClean="0"/>
              <a:t>Microphone with amplifiers</a:t>
            </a:r>
          </a:p>
          <a:p>
            <a:r>
              <a:rPr dirty="0" smtClean="0"/>
              <a:t>Motion </a:t>
            </a:r>
            <a:r>
              <a:rPr dirty="0"/>
              <a:t>detector</a:t>
            </a:r>
          </a:p>
          <a:p>
            <a:pPr marL="742950" lvl="1" indent="-285750">
              <a:spcBef>
                <a:spcPts val="400"/>
              </a:spcBef>
              <a:defRPr sz="2000"/>
            </a:pPr>
            <a:r>
              <a:rPr dirty="0"/>
              <a:t>Connect signal lead from motion detector to pin on GPIO board</a:t>
            </a:r>
          </a:p>
          <a:p>
            <a:pPr marL="742950" lvl="1" indent="-285750">
              <a:spcBef>
                <a:spcPts val="400"/>
              </a:spcBef>
              <a:defRPr sz="2000"/>
            </a:pPr>
            <a:r>
              <a:rPr dirty="0"/>
              <a:t>Python program reads the pin</a:t>
            </a:r>
          </a:p>
          <a:p>
            <a:pPr marL="742950" lvl="1" indent="-285750">
              <a:spcBef>
                <a:spcPts val="400"/>
              </a:spcBef>
              <a:defRPr sz="2000"/>
            </a:pPr>
            <a:r>
              <a:rPr dirty="0"/>
              <a:t>Starts camera on high signal from GPIO pin</a:t>
            </a:r>
          </a:p>
        </p:txBody>
      </p:sp>
      <p:sp>
        <p:nvSpPr>
          <p:cNvPr id="376" name="Date Placeholder 3"/>
          <p:cNvSpPr txBox="1"/>
          <p:nvPr/>
        </p:nvSpPr>
        <p:spPr>
          <a:xfrm>
            <a:off x="457200" y="6404292"/>
            <a:ext cx="2133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1200">
                <a:solidFill>
                  <a:srgbClr val="898989"/>
                </a:solidFill>
              </a:defRPr>
            </a:lvl1pPr>
          </a:lstStyle>
          <a:p>
            <a:r>
              <a:t>October 1, 2018</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Footer Placeholder 4"/>
          <p:cNvSpPr txBox="1"/>
          <p:nvPr/>
        </p:nvSpPr>
        <p:spPr>
          <a:xfrm>
            <a:off x="3124200" y="6404292"/>
            <a:ext cx="2895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a:defRPr sz="1200">
                <a:solidFill>
                  <a:srgbClr val="888888"/>
                </a:solidFill>
              </a:defRPr>
            </a:lvl1pPr>
          </a:lstStyle>
          <a:p>
            <a:r>
              <a:t>Recceplex Machines</a:t>
            </a:r>
          </a:p>
        </p:txBody>
      </p:sp>
      <p:sp>
        <p:nvSpPr>
          <p:cNvPr id="574" name="Rectangle 2"/>
          <p:cNvSpPr txBox="1">
            <a:spLocks noGrp="1"/>
          </p:cNvSpPr>
          <p:nvPr>
            <p:ph type="title"/>
          </p:nvPr>
        </p:nvSpPr>
        <p:spPr>
          <a:xfrm>
            <a:off x="0" y="23873"/>
            <a:ext cx="9144000" cy="820617"/>
          </a:xfrm>
          <a:prstGeom prst="rect">
            <a:avLst/>
          </a:prstGeom>
        </p:spPr>
        <p:txBody>
          <a:bodyPr/>
          <a:lstStyle>
            <a:lvl1pPr>
              <a:defRPr sz="3600"/>
            </a:lvl1pPr>
          </a:lstStyle>
          <a:p>
            <a:r>
              <a:rPr dirty="0"/>
              <a:t>        </a:t>
            </a:r>
            <a:r>
              <a:rPr lang="en-US" dirty="0" smtClean="0"/>
              <a:t>TIRYNS</a:t>
            </a:r>
            <a:endParaRPr dirty="0"/>
          </a:p>
        </p:txBody>
      </p:sp>
      <p:sp>
        <p:nvSpPr>
          <p:cNvPr id="575" name="Rectangle 3"/>
          <p:cNvSpPr txBox="1">
            <a:spLocks noGrp="1"/>
          </p:cNvSpPr>
          <p:nvPr>
            <p:ph type="body" idx="1"/>
          </p:nvPr>
        </p:nvSpPr>
        <p:spPr>
          <a:xfrm>
            <a:off x="381000" y="1312979"/>
            <a:ext cx="8763000" cy="5043372"/>
          </a:xfrm>
          <a:prstGeom prst="rect">
            <a:avLst/>
          </a:prstGeom>
        </p:spPr>
        <p:txBody>
          <a:bodyPr>
            <a:normAutofit/>
          </a:bodyPr>
          <a:lstStyle/>
          <a:p>
            <a:r>
              <a:rPr lang="en-US" dirty="0" smtClean="0"/>
              <a:t>Long range precision rifle support</a:t>
            </a:r>
          </a:p>
          <a:p>
            <a:pPr marL="742950" lvl="1" indent="-285750">
              <a:spcBef>
                <a:spcPts val="400"/>
              </a:spcBef>
              <a:defRPr sz="2000"/>
            </a:pPr>
            <a:r>
              <a:rPr dirty="0" smtClean="0"/>
              <a:t>Anemometer</a:t>
            </a:r>
            <a:endParaRPr dirty="0"/>
          </a:p>
          <a:p>
            <a:pPr marL="742950" lvl="1" indent="-285750">
              <a:spcBef>
                <a:spcPts val="400"/>
              </a:spcBef>
              <a:defRPr sz="2000"/>
            </a:pPr>
            <a:r>
              <a:rPr dirty="0" smtClean="0"/>
              <a:t>Range </a:t>
            </a:r>
            <a:r>
              <a:rPr dirty="0"/>
              <a:t>finder</a:t>
            </a:r>
          </a:p>
          <a:p>
            <a:pPr marL="742950" lvl="1" indent="-285750">
              <a:spcBef>
                <a:spcPts val="400"/>
              </a:spcBef>
              <a:defRPr sz="2000"/>
            </a:pPr>
            <a:r>
              <a:rPr dirty="0"/>
              <a:t>Temp/humid </a:t>
            </a:r>
          </a:p>
          <a:p>
            <a:pPr marL="742950" lvl="1" indent="-285750">
              <a:spcBef>
                <a:spcPts val="400"/>
              </a:spcBef>
              <a:defRPr sz="2000"/>
            </a:pPr>
            <a:r>
              <a:rPr lang="en-US" dirty="0" smtClean="0"/>
              <a:t>Range </a:t>
            </a:r>
            <a:r>
              <a:rPr lang="en-US" dirty="0"/>
              <a:t>finding, wind speed, temp, </a:t>
            </a:r>
            <a:r>
              <a:rPr lang="en-US" dirty="0" err="1"/>
              <a:t>elev</a:t>
            </a:r>
            <a:r>
              <a:rPr lang="en-US" dirty="0"/>
              <a:t>, humid </a:t>
            </a:r>
          </a:p>
          <a:p>
            <a:pPr marL="742950" lvl="1" indent="-285750">
              <a:spcBef>
                <a:spcPts val="400"/>
              </a:spcBef>
              <a:defRPr sz="2000"/>
            </a:pPr>
            <a:r>
              <a:rPr lang="en-US" dirty="0" smtClean="0"/>
              <a:t>Maintain </a:t>
            </a:r>
            <a:r>
              <a:rPr lang="en-US" dirty="0"/>
              <a:t>ballistic tables </a:t>
            </a:r>
          </a:p>
          <a:p>
            <a:pPr marL="742950" lvl="1" indent="-285750">
              <a:spcBef>
                <a:spcPts val="400"/>
              </a:spcBef>
              <a:defRPr sz="2000"/>
            </a:pPr>
            <a:r>
              <a:rPr lang="en-US" dirty="0"/>
              <a:t>Maintain shot </a:t>
            </a:r>
            <a:r>
              <a:rPr lang="en-US" dirty="0" smtClean="0"/>
              <a:t>log</a:t>
            </a:r>
            <a:endParaRPr lang="en-US" dirty="0"/>
          </a:p>
        </p:txBody>
      </p:sp>
      <p:sp>
        <p:nvSpPr>
          <p:cNvPr id="576" name="Date Placeholder 3"/>
          <p:cNvSpPr txBox="1"/>
          <p:nvPr/>
        </p:nvSpPr>
        <p:spPr>
          <a:xfrm>
            <a:off x="457200" y="6404292"/>
            <a:ext cx="2133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1200">
                <a:solidFill>
                  <a:srgbClr val="898989"/>
                </a:solidFill>
              </a:defRPr>
            </a:lvl1pPr>
          </a:lstStyle>
          <a:p>
            <a:r>
              <a:t>October 1, 2018</a:t>
            </a:r>
          </a:p>
        </p:txBody>
      </p:sp>
      <p:pic>
        <p:nvPicPr>
          <p:cNvPr id="1027" name="Picture 3"/>
          <p:cNvPicPr>
            <a:picLocks noChangeAspect="1" noChangeArrowheads="1"/>
          </p:cNvPicPr>
          <p:nvPr/>
        </p:nvPicPr>
        <p:blipFill>
          <a:blip r:embed="rId2" cstate="print"/>
          <a:srcRect/>
          <a:stretch>
            <a:fillRect/>
          </a:stretch>
        </p:blipFill>
        <p:spPr bwMode="auto">
          <a:xfrm>
            <a:off x="2802194" y="3912583"/>
            <a:ext cx="5412657" cy="2453649"/>
          </a:xfrm>
          <a:prstGeom prst="rect">
            <a:avLst/>
          </a:prstGeom>
          <a:noFill/>
          <a:ln w="9525">
            <a:noFill/>
            <a:miter lim="800000"/>
            <a:headEnd/>
            <a:tailEnd/>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Footer Placeholder 4"/>
          <p:cNvSpPr txBox="1"/>
          <p:nvPr/>
        </p:nvSpPr>
        <p:spPr>
          <a:xfrm>
            <a:off x="3124200" y="6404292"/>
            <a:ext cx="2895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a:defRPr sz="1200">
                <a:solidFill>
                  <a:srgbClr val="888888"/>
                </a:solidFill>
              </a:defRPr>
            </a:lvl1pPr>
          </a:lstStyle>
          <a:p>
            <a:r>
              <a:t>Recceplex Machines</a:t>
            </a:r>
          </a:p>
        </p:txBody>
      </p:sp>
      <p:sp>
        <p:nvSpPr>
          <p:cNvPr id="574" name="Rectangle 2"/>
          <p:cNvSpPr txBox="1">
            <a:spLocks noGrp="1"/>
          </p:cNvSpPr>
          <p:nvPr>
            <p:ph type="title"/>
          </p:nvPr>
        </p:nvSpPr>
        <p:spPr>
          <a:xfrm>
            <a:off x="0" y="23873"/>
            <a:ext cx="9144000" cy="820617"/>
          </a:xfrm>
          <a:prstGeom prst="rect">
            <a:avLst/>
          </a:prstGeom>
        </p:spPr>
        <p:txBody>
          <a:bodyPr/>
          <a:lstStyle>
            <a:lvl1pPr>
              <a:defRPr sz="3600"/>
            </a:lvl1pPr>
          </a:lstStyle>
          <a:p>
            <a:r>
              <a:rPr dirty="0"/>
              <a:t>        </a:t>
            </a:r>
            <a:r>
              <a:rPr lang="en-US" dirty="0" smtClean="0"/>
              <a:t>Target Location with </a:t>
            </a:r>
            <a:r>
              <a:rPr lang="en-US" smtClean="0"/>
              <a:t>TIRYNS Cameras</a:t>
            </a:r>
            <a:endParaRPr dirty="0"/>
          </a:p>
        </p:txBody>
      </p:sp>
      <p:sp>
        <p:nvSpPr>
          <p:cNvPr id="576" name="Date Placeholder 3"/>
          <p:cNvSpPr txBox="1"/>
          <p:nvPr/>
        </p:nvSpPr>
        <p:spPr>
          <a:xfrm>
            <a:off x="457200" y="6404292"/>
            <a:ext cx="2133600" cy="269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1200">
                <a:solidFill>
                  <a:srgbClr val="898989"/>
                </a:solidFill>
              </a:defRPr>
            </a:lvl1pPr>
          </a:lstStyle>
          <a:p>
            <a:r>
              <a:t>October 1, 2018</a:t>
            </a:r>
          </a:p>
        </p:txBody>
      </p:sp>
      <p:pic>
        <p:nvPicPr>
          <p:cNvPr id="8" name="Picture 7" descr="location_algo.png"/>
          <p:cNvPicPr>
            <a:picLocks noChangeAspect="1"/>
          </p:cNvPicPr>
          <p:nvPr/>
        </p:nvPicPr>
        <p:blipFill>
          <a:blip r:embed="rId2" cstate="print"/>
          <a:stretch>
            <a:fillRect/>
          </a:stretch>
        </p:blipFill>
        <p:spPr>
          <a:xfrm>
            <a:off x="816680" y="1060900"/>
            <a:ext cx="6773221" cy="529664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E7F6B37-017E-47F2-A508-EAEA1B299F9F}"/>
              </a:ext>
            </a:extLst>
          </p:cNvPr>
          <p:cNvSpPr>
            <a:spLocks noGrp="1"/>
          </p:cNvSpPr>
          <p:nvPr>
            <p:ph sz="half" idx="1"/>
          </p:nvPr>
        </p:nvSpPr>
        <p:spPr>
          <a:xfrm>
            <a:off x="554735" y="1538752"/>
            <a:ext cx="8338542" cy="4231231"/>
          </a:xfrm>
        </p:spPr>
        <p:txBody>
          <a:bodyPr/>
          <a:lstStyle/>
          <a:p>
            <a:pPr marL="0" indent="0">
              <a:spcAft>
                <a:spcPts val="500"/>
              </a:spcAft>
              <a:buNone/>
            </a:pPr>
            <a:r>
              <a:rPr lang="en-US" dirty="0" err="1">
                <a:latin typeface="+mj-lt"/>
              </a:rPr>
              <a:t>NeuroMachina</a:t>
            </a:r>
            <a:r>
              <a:rPr lang="en-US" dirty="0">
                <a:latin typeface="+mj-lt"/>
              </a:rPr>
              <a:t>, is developing analytics across many data sources in order to:</a:t>
            </a:r>
          </a:p>
          <a:p>
            <a:pPr lvl="1">
              <a:spcAft>
                <a:spcPts val="500"/>
              </a:spcAft>
            </a:pPr>
            <a:r>
              <a:rPr lang="en-US" sz="1800" b="1" dirty="0">
                <a:solidFill>
                  <a:srgbClr val="005B94"/>
                </a:solidFill>
              </a:rPr>
              <a:t>enhance detections of </a:t>
            </a:r>
            <a:r>
              <a:rPr lang="en-US" sz="1800" dirty="0">
                <a:solidFill>
                  <a:srgbClr val="005B94"/>
                </a:solidFill>
              </a:rPr>
              <a:t>threats</a:t>
            </a:r>
            <a:r>
              <a:rPr lang="en-US" sz="1800" b="1" dirty="0">
                <a:solidFill>
                  <a:srgbClr val="005B94"/>
                </a:solidFill>
              </a:rPr>
              <a:t> </a:t>
            </a:r>
            <a:r>
              <a:rPr lang="en-US" sz="1800" dirty="0"/>
              <a:t>through multiple technologies</a:t>
            </a:r>
          </a:p>
          <a:p>
            <a:pPr lvl="1">
              <a:spcAft>
                <a:spcPts val="500"/>
              </a:spcAft>
            </a:pPr>
            <a:r>
              <a:rPr lang="en-US" sz="1800" b="1" dirty="0">
                <a:solidFill>
                  <a:srgbClr val="005B94"/>
                </a:solidFill>
              </a:rPr>
              <a:t>analyze patterns of activity </a:t>
            </a:r>
            <a:r>
              <a:rPr lang="en-US" sz="1800" dirty="0"/>
              <a:t>in and around the area of operations</a:t>
            </a:r>
          </a:p>
          <a:p>
            <a:pPr lvl="1">
              <a:spcAft>
                <a:spcPts val="500"/>
              </a:spcAft>
            </a:pPr>
            <a:r>
              <a:rPr lang="en-US" sz="1800" b="1" dirty="0">
                <a:solidFill>
                  <a:srgbClr val="005B94"/>
                </a:solidFill>
              </a:rPr>
              <a:t>understand features use</a:t>
            </a:r>
            <a:r>
              <a:rPr lang="en-US" sz="1800" dirty="0"/>
              <a:t> for area of operation</a:t>
            </a:r>
          </a:p>
          <a:p>
            <a:pPr lvl="1">
              <a:spcAft>
                <a:spcPts val="500"/>
              </a:spcAft>
            </a:pPr>
            <a:r>
              <a:rPr lang="en-US" sz="1800" b="1" dirty="0">
                <a:solidFill>
                  <a:srgbClr val="005B94"/>
                </a:solidFill>
              </a:rPr>
              <a:t>correlate </a:t>
            </a:r>
            <a:r>
              <a:rPr lang="en-US" sz="1800" b="1" dirty="0" err="1">
                <a:solidFill>
                  <a:srgbClr val="005B94"/>
                </a:solidFill>
              </a:rPr>
              <a:t>geoanalytic</a:t>
            </a:r>
            <a:r>
              <a:rPr lang="en-US" sz="1800" b="1" dirty="0">
                <a:solidFill>
                  <a:srgbClr val="005B94"/>
                </a:solidFill>
              </a:rPr>
              <a:t> demographics and historical trends with threat activity </a:t>
            </a:r>
            <a:r>
              <a:rPr lang="en-US" sz="1800" dirty="0"/>
              <a:t>to provide insight into current and expected activity levels</a:t>
            </a:r>
          </a:p>
          <a:p>
            <a:pPr lvl="1">
              <a:spcAft>
                <a:spcPts val="500"/>
              </a:spcAft>
            </a:pPr>
            <a:r>
              <a:rPr lang="en-US" sz="1800" b="1" dirty="0">
                <a:solidFill>
                  <a:srgbClr val="005B94"/>
                </a:solidFill>
              </a:rPr>
              <a:t>predict threat destinations </a:t>
            </a:r>
            <a:r>
              <a:rPr lang="en-US" sz="1800" dirty="0"/>
              <a:t>and routes based on historic data</a:t>
            </a:r>
          </a:p>
          <a:p>
            <a:pPr lvl="1">
              <a:spcAft>
                <a:spcPts val="500"/>
              </a:spcAft>
            </a:pPr>
            <a:r>
              <a:rPr lang="en-US" sz="1800" b="1" dirty="0">
                <a:solidFill>
                  <a:srgbClr val="005B94"/>
                </a:solidFill>
              </a:rPr>
              <a:t>enhance </a:t>
            </a:r>
            <a:r>
              <a:rPr lang="en-US" sz="1800" dirty="0">
                <a:solidFill>
                  <a:srgbClr val="005B94"/>
                </a:solidFill>
              </a:rPr>
              <a:t>operator</a:t>
            </a:r>
            <a:r>
              <a:rPr lang="en-US" sz="1800" b="1" dirty="0">
                <a:solidFill>
                  <a:srgbClr val="005B94"/>
                </a:solidFill>
              </a:rPr>
              <a:t> safety </a:t>
            </a:r>
            <a:r>
              <a:rPr lang="en-US" sz="1800" dirty="0"/>
              <a:t>in hostile environments</a:t>
            </a:r>
          </a:p>
          <a:p>
            <a:pPr lvl="1">
              <a:spcAft>
                <a:spcPts val="500"/>
              </a:spcAft>
            </a:pPr>
            <a:endParaRPr lang="en-US" sz="1400" dirty="0"/>
          </a:p>
          <a:p>
            <a:pPr lvl="1">
              <a:spcAft>
                <a:spcPts val="500"/>
              </a:spcAft>
            </a:pPr>
            <a:endParaRPr lang="en-US" sz="1400" dirty="0"/>
          </a:p>
          <a:p>
            <a:pPr lvl="1">
              <a:spcAft>
                <a:spcPts val="500"/>
              </a:spcAft>
            </a:pPr>
            <a:endParaRPr lang="en-US" sz="1400" dirty="0"/>
          </a:p>
        </p:txBody>
      </p:sp>
      <p:sp>
        <p:nvSpPr>
          <p:cNvPr id="4" name="Title 1">
            <a:extLst>
              <a:ext uri="{FF2B5EF4-FFF2-40B4-BE49-F238E27FC236}">
                <a16:creationId xmlns="" xmlns:a16="http://schemas.microsoft.com/office/drawing/2014/main" id="{ABAC7B67-2EBC-461A-8DCD-B50F6F6CFA95}"/>
              </a:ext>
            </a:extLst>
          </p:cNvPr>
          <p:cNvSpPr>
            <a:spLocks noGrp="1"/>
          </p:cNvSpPr>
          <p:nvPr>
            <p:ph type="title"/>
          </p:nvPr>
        </p:nvSpPr>
        <p:spPr>
          <a:xfrm>
            <a:off x="914400" y="0"/>
            <a:ext cx="8229600" cy="868362"/>
          </a:xfrm>
        </p:spPr>
        <p:txBody>
          <a:bodyPr/>
          <a:lstStyle/>
          <a:p>
            <a:r>
              <a:rPr lang="en-US" dirty="0"/>
              <a:t>Analytics for Security Environments</a:t>
            </a:r>
          </a:p>
        </p:txBody>
      </p:sp>
    </p:spTree>
    <p:extLst>
      <p:ext uri="{BB962C8B-B14F-4D97-AF65-F5344CB8AC3E}">
        <p14:creationId xmlns="" xmlns:p14="http://schemas.microsoft.com/office/powerpoint/2010/main" val="3838211887"/>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120</TotalTime>
  <Words>1409</Words>
  <Application>Microsoft Office PowerPoint</Application>
  <PresentationFormat>On-screen Show (4:3)</PresentationFormat>
  <Paragraphs>355</Paragraphs>
  <Slides>25</Slides>
  <Notes>7</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Intelligent Operations  </vt:lpstr>
      <vt:lpstr>Slide 2</vt:lpstr>
      <vt:lpstr>Slide 3</vt:lpstr>
      <vt:lpstr>Slide 4</vt:lpstr>
      <vt:lpstr>        TIRYNS</vt:lpstr>
      <vt:lpstr>TIRYNS</vt:lpstr>
      <vt:lpstr>        TIRYNS</vt:lpstr>
      <vt:lpstr>        Target Location with TIRYNS Cameras</vt:lpstr>
      <vt:lpstr>Analytics for Security Environments</vt:lpstr>
      <vt:lpstr>Intelligent Operations Analytics</vt:lpstr>
      <vt:lpstr>Analytics for Resilient Operations</vt:lpstr>
      <vt:lpstr>Slide 12</vt:lpstr>
      <vt:lpstr>        TIRYNS Geospatial and Social Analytics</vt:lpstr>
      <vt:lpstr>Slide 14</vt:lpstr>
      <vt:lpstr>Slide 15</vt:lpstr>
      <vt:lpstr>Slide 16</vt:lpstr>
      <vt:lpstr>        Image Datasets for Training</vt:lpstr>
      <vt:lpstr>        Image Datasets for Training</vt:lpstr>
      <vt:lpstr>Slide 19</vt:lpstr>
      <vt:lpstr>Slide 20</vt:lpstr>
      <vt:lpstr>Focus: Movement Prediction</vt:lpstr>
      <vt:lpstr>Slide 22</vt:lpstr>
      <vt:lpstr>Slide 23</vt:lpstr>
      <vt:lpstr>Slide 24</vt:lpstr>
      <vt:lpstr>Slide 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AO Eyes Intelligent Network camera system</dc:title>
  <cp:lastModifiedBy>fu ms</cp:lastModifiedBy>
  <cp:revision>30</cp:revision>
  <dcterms:modified xsi:type="dcterms:W3CDTF">2018-11-02T14:55:51Z</dcterms:modified>
</cp:coreProperties>
</file>